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16" r:id="rId2"/>
    <p:sldId id="262" r:id="rId3"/>
    <p:sldId id="263" r:id="rId4"/>
    <p:sldId id="264" r:id="rId5"/>
    <p:sldId id="267" r:id="rId6"/>
    <p:sldId id="268" r:id="rId7"/>
    <p:sldId id="269" r:id="rId8"/>
    <p:sldId id="270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272" r:id="rId17"/>
    <p:sldId id="324" r:id="rId18"/>
    <p:sldId id="273" r:id="rId19"/>
    <p:sldId id="276" r:id="rId20"/>
    <p:sldId id="326" r:id="rId21"/>
    <p:sldId id="327" r:id="rId22"/>
    <p:sldId id="328" r:id="rId23"/>
    <p:sldId id="278" r:id="rId24"/>
    <p:sldId id="280" r:id="rId25"/>
    <p:sldId id="279" r:id="rId26"/>
    <p:sldId id="281" r:id="rId27"/>
    <p:sldId id="282" r:id="rId28"/>
    <p:sldId id="283" r:id="rId29"/>
    <p:sldId id="286" r:id="rId30"/>
    <p:sldId id="284" r:id="rId31"/>
    <p:sldId id="287" r:id="rId32"/>
    <p:sldId id="329" r:id="rId33"/>
    <p:sldId id="288" r:id="rId34"/>
    <p:sldId id="289" r:id="rId35"/>
    <p:sldId id="290" r:id="rId36"/>
    <p:sldId id="331" r:id="rId37"/>
    <p:sldId id="291" r:id="rId38"/>
    <p:sldId id="332" r:id="rId39"/>
    <p:sldId id="333" r:id="rId40"/>
    <p:sldId id="293" r:id="rId41"/>
    <p:sldId id="296" r:id="rId42"/>
    <p:sldId id="315" r:id="rId43"/>
    <p:sldId id="297" r:id="rId44"/>
    <p:sldId id="334" r:id="rId45"/>
    <p:sldId id="299" r:id="rId46"/>
    <p:sldId id="300" r:id="rId47"/>
    <p:sldId id="303" r:id="rId48"/>
    <p:sldId id="314" r:id="rId49"/>
    <p:sldId id="304" r:id="rId50"/>
    <p:sldId id="325" r:id="rId51"/>
    <p:sldId id="305" r:id="rId52"/>
    <p:sldId id="306" r:id="rId53"/>
    <p:sldId id="301" r:id="rId54"/>
    <p:sldId id="307" r:id="rId55"/>
    <p:sldId id="308" r:id="rId56"/>
    <p:sldId id="311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4ToYoibEuKtAaI9M1X1vdw==" hashData="kBOAaUlYVS5esVrf/7EhkwvR+RzXj2FvziXBS8726WFb1WJV8F64RJ2A4SKm5hRXnCZZuXVKEhRxNF8SVKnL4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CFC"/>
    <a:srgbClr val="DFF3F7"/>
    <a:srgbClr val="E40524"/>
    <a:srgbClr val="34495E"/>
    <a:srgbClr val="F5FDFD"/>
    <a:srgbClr val="E7F2FF"/>
    <a:srgbClr val="FF6702"/>
    <a:srgbClr val="D6B580"/>
    <a:srgbClr val="F8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 autoAdjust="0"/>
    <p:restoredTop sz="92476"/>
  </p:normalViewPr>
  <p:slideViewPr>
    <p:cSldViewPr>
      <p:cViewPr varScale="1">
        <p:scale>
          <a:sx n="69" d="100"/>
          <a:sy n="69" d="100"/>
        </p:scale>
        <p:origin x="178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785E2-0DA2-2545-A74C-9BB9D9B88B3C}" type="doc">
      <dgm:prSet loTypeId="urn:microsoft.com/office/officeart/2005/8/layout/matrix1" loCatId="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1462772-A6D6-7B4D-8EC9-8A37A5AE4D35}">
      <dgm:prSet phldrT="[Text]" custT="1"/>
      <dgm:spPr/>
      <dgm:t>
        <a:bodyPr/>
        <a:lstStyle/>
        <a:p>
          <a:r>
            <a:rPr lang="en-US" sz="1500" b="1" dirty="0"/>
            <a:t>Use of Cookies</a:t>
          </a:r>
        </a:p>
      </dgm:t>
    </dgm:pt>
    <dgm:pt modelId="{8F02C984-3C25-F246-822B-683EB4D226C7}" type="parTrans" cxnId="{10A9B013-E6C9-6D48-8245-8D2A3F4F5882}">
      <dgm:prSet/>
      <dgm:spPr/>
      <dgm:t>
        <a:bodyPr/>
        <a:lstStyle/>
        <a:p>
          <a:endParaRPr lang="en-US" sz="1500" b="1"/>
        </a:p>
      </dgm:t>
    </dgm:pt>
    <dgm:pt modelId="{096845A1-E1AC-FF42-AF5E-9FA1840B7C74}" type="sibTrans" cxnId="{10A9B013-E6C9-6D48-8245-8D2A3F4F5882}">
      <dgm:prSet/>
      <dgm:spPr/>
      <dgm:t>
        <a:bodyPr/>
        <a:lstStyle/>
        <a:p>
          <a:endParaRPr lang="en-US" sz="1500" b="1"/>
        </a:p>
      </dgm:t>
    </dgm:pt>
    <dgm:pt modelId="{75CFBE8D-8FE8-714A-8835-04771BA5073B}">
      <dgm:prSet phldrT="[Text]" custT="1"/>
      <dgm:spPr/>
      <dgm:t>
        <a:bodyPr/>
        <a:lstStyle/>
        <a:p>
          <a:r>
            <a:rPr lang="en-IN" sz="1500" b="1" dirty="0">
              <a:latin typeface="+mn-lt"/>
            </a:rPr>
            <a:t>Authorization</a:t>
          </a:r>
          <a:endParaRPr lang="en-US" sz="1500" b="1" dirty="0"/>
        </a:p>
      </dgm:t>
    </dgm:pt>
    <dgm:pt modelId="{B954663D-BFEC-FF40-BC4A-82760B03CBDA}" type="parTrans" cxnId="{301E8FF2-1055-2545-8432-B3AB4DCF795A}">
      <dgm:prSet/>
      <dgm:spPr/>
      <dgm:t>
        <a:bodyPr/>
        <a:lstStyle/>
        <a:p>
          <a:endParaRPr lang="en-US" sz="1500" b="1"/>
        </a:p>
      </dgm:t>
    </dgm:pt>
    <dgm:pt modelId="{191D7431-DC6D-3144-9468-74C92AE58F2A}" type="sibTrans" cxnId="{301E8FF2-1055-2545-8432-B3AB4DCF795A}">
      <dgm:prSet/>
      <dgm:spPr/>
      <dgm:t>
        <a:bodyPr/>
        <a:lstStyle/>
        <a:p>
          <a:endParaRPr lang="en-US" sz="1500" b="1"/>
        </a:p>
      </dgm:t>
    </dgm:pt>
    <dgm:pt modelId="{3E1406FB-EC00-8B43-9734-073310BF781A}">
      <dgm:prSet phldrT="[Text]" custT="1"/>
      <dgm:spPr/>
      <dgm:t>
        <a:bodyPr/>
        <a:lstStyle/>
        <a:p>
          <a:r>
            <a:rPr lang="en-IN" sz="1500" b="1" dirty="0">
              <a:latin typeface="+mn-lt"/>
            </a:rPr>
            <a:t>Recommendations</a:t>
          </a:r>
          <a:endParaRPr lang="en-US" sz="1500" b="1" dirty="0"/>
        </a:p>
      </dgm:t>
    </dgm:pt>
    <dgm:pt modelId="{A95607FA-52B6-8648-9304-489BD54B097A}" type="parTrans" cxnId="{E4D638D5-57CA-CA4C-8F7A-3F5CDB85370A}">
      <dgm:prSet/>
      <dgm:spPr/>
      <dgm:t>
        <a:bodyPr/>
        <a:lstStyle/>
        <a:p>
          <a:endParaRPr lang="en-US" sz="1500" b="1"/>
        </a:p>
      </dgm:t>
    </dgm:pt>
    <dgm:pt modelId="{5D92401A-6635-CC43-AD02-E4D78DFD25B4}" type="sibTrans" cxnId="{E4D638D5-57CA-CA4C-8F7A-3F5CDB85370A}">
      <dgm:prSet/>
      <dgm:spPr/>
      <dgm:t>
        <a:bodyPr/>
        <a:lstStyle/>
        <a:p>
          <a:endParaRPr lang="en-US" sz="1500" b="1"/>
        </a:p>
      </dgm:t>
    </dgm:pt>
    <dgm:pt modelId="{FD4F32F5-7E39-2443-9FCC-B9EA41A96328}">
      <dgm:prSet phldrT="[Text]"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IN" sz="1500" b="1" dirty="0">
              <a:latin typeface="+mn-lt"/>
            </a:rPr>
            <a:t>User session state (Web, Email)</a:t>
          </a:r>
          <a:endParaRPr lang="en-US" sz="1500" b="1" dirty="0"/>
        </a:p>
      </dgm:t>
    </dgm:pt>
    <dgm:pt modelId="{0A13EEE0-028C-3C45-A808-C21D697346E4}" type="parTrans" cxnId="{8222DC4A-1A54-9E4D-B23E-7B31AF98B0B4}">
      <dgm:prSet/>
      <dgm:spPr/>
      <dgm:t>
        <a:bodyPr/>
        <a:lstStyle/>
        <a:p>
          <a:endParaRPr lang="en-US" sz="1500" b="1"/>
        </a:p>
      </dgm:t>
    </dgm:pt>
    <dgm:pt modelId="{80FA569F-1DCF-5F40-9479-DA714EF0D850}" type="sibTrans" cxnId="{8222DC4A-1A54-9E4D-B23E-7B31AF98B0B4}">
      <dgm:prSet/>
      <dgm:spPr/>
      <dgm:t>
        <a:bodyPr/>
        <a:lstStyle/>
        <a:p>
          <a:endParaRPr lang="en-US" sz="1500" b="1"/>
        </a:p>
      </dgm:t>
    </dgm:pt>
    <dgm:pt modelId="{202C2F04-F770-1D40-A1D8-6C78F292FF21}">
      <dgm:prSet custT="1"/>
      <dgm:spPr/>
      <dgm:t>
        <a:bodyPr/>
        <a:lstStyle/>
        <a:p>
          <a:r>
            <a:rPr lang="en-IN" sz="1500" b="1" dirty="0">
              <a:latin typeface="+mn-lt"/>
            </a:rPr>
            <a:t>Shopping carts</a:t>
          </a:r>
          <a:endParaRPr lang="en-US" sz="1500" b="1" dirty="0">
            <a:latin typeface="+mn-lt"/>
          </a:endParaRPr>
        </a:p>
      </dgm:t>
    </dgm:pt>
    <dgm:pt modelId="{BC31E2F1-7BED-7245-AA23-1286F78D079B}" type="parTrans" cxnId="{F09B8202-2212-7747-9D35-E1FC362D94D0}">
      <dgm:prSet/>
      <dgm:spPr/>
      <dgm:t>
        <a:bodyPr/>
        <a:lstStyle/>
        <a:p>
          <a:endParaRPr lang="en-US" sz="1500" b="1"/>
        </a:p>
      </dgm:t>
    </dgm:pt>
    <dgm:pt modelId="{BD269454-9A27-E447-91DF-DC9C25752311}" type="sibTrans" cxnId="{F09B8202-2212-7747-9D35-E1FC362D94D0}">
      <dgm:prSet/>
      <dgm:spPr/>
      <dgm:t>
        <a:bodyPr/>
        <a:lstStyle/>
        <a:p>
          <a:endParaRPr lang="en-US" sz="1500" b="1"/>
        </a:p>
      </dgm:t>
    </dgm:pt>
    <dgm:pt modelId="{44A8B31E-6802-CB4B-8ACB-95CD2213C991}" type="pres">
      <dgm:prSet presAssocID="{712785E2-0DA2-2545-A74C-9BB9D9B88B3C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3A5CEF-A1FB-4947-8CE3-F08D4D1B5EF1}" type="pres">
      <dgm:prSet presAssocID="{712785E2-0DA2-2545-A74C-9BB9D9B88B3C}" presName="matrix" presStyleCnt="0"/>
      <dgm:spPr/>
    </dgm:pt>
    <dgm:pt modelId="{481CC69E-E6D7-DC46-AAA1-AF716407EC1A}" type="pres">
      <dgm:prSet presAssocID="{712785E2-0DA2-2545-A74C-9BB9D9B88B3C}" presName="tile1" presStyleLbl="node1" presStyleIdx="0" presStyleCnt="4"/>
      <dgm:spPr/>
      <dgm:t>
        <a:bodyPr/>
        <a:lstStyle/>
        <a:p>
          <a:endParaRPr lang="en-US"/>
        </a:p>
      </dgm:t>
    </dgm:pt>
    <dgm:pt modelId="{13224864-1D2A-1F46-921B-7B20D1F611B5}" type="pres">
      <dgm:prSet presAssocID="{712785E2-0DA2-2545-A74C-9BB9D9B88B3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975C0-0FF5-CE48-9F3A-56133750203E}" type="pres">
      <dgm:prSet presAssocID="{712785E2-0DA2-2545-A74C-9BB9D9B88B3C}" presName="tile2" presStyleLbl="node1" presStyleIdx="1" presStyleCnt="4"/>
      <dgm:spPr/>
      <dgm:t>
        <a:bodyPr/>
        <a:lstStyle/>
        <a:p>
          <a:endParaRPr lang="en-US"/>
        </a:p>
      </dgm:t>
    </dgm:pt>
    <dgm:pt modelId="{A4AA049D-159C-F04D-A1D2-CC35AE649C88}" type="pres">
      <dgm:prSet presAssocID="{712785E2-0DA2-2545-A74C-9BB9D9B88B3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0CBB7-36E3-FF4E-B80D-EFC5301AA4D5}" type="pres">
      <dgm:prSet presAssocID="{712785E2-0DA2-2545-A74C-9BB9D9B88B3C}" presName="tile3" presStyleLbl="node1" presStyleIdx="2" presStyleCnt="4"/>
      <dgm:spPr/>
      <dgm:t>
        <a:bodyPr/>
        <a:lstStyle/>
        <a:p>
          <a:endParaRPr lang="en-US"/>
        </a:p>
      </dgm:t>
    </dgm:pt>
    <dgm:pt modelId="{25A0BDE6-F558-3E4A-8F76-CD7E8E74E78F}" type="pres">
      <dgm:prSet presAssocID="{712785E2-0DA2-2545-A74C-9BB9D9B88B3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0A696-AAAE-344F-BA3D-2009D38DC8B8}" type="pres">
      <dgm:prSet presAssocID="{712785E2-0DA2-2545-A74C-9BB9D9B88B3C}" presName="tile4" presStyleLbl="node1" presStyleIdx="3" presStyleCnt="4"/>
      <dgm:spPr/>
      <dgm:t>
        <a:bodyPr/>
        <a:lstStyle/>
        <a:p>
          <a:endParaRPr lang="en-US"/>
        </a:p>
      </dgm:t>
    </dgm:pt>
    <dgm:pt modelId="{68D0DD98-3F74-3E40-B137-DC96B1E94FDE}" type="pres">
      <dgm:prSet presAssocID="{712785E2-0DA2-2545-A74C-9BB9D9B88B3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69C18-4578-BD4D-9C5F-84693ED84C2D}" type="pres">
      <dgm:prSet presAssocID="{712785E2-0DA2-2545-A74C-9BB9D9B88B3C}" presName="centerTile" presStyleLbl="fgShp" presStyleIdx="0" presStyleCnt="1" custScaleX="115385" custScaleY="14285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10A9B013-E6C9-6D48-8245-8D2A3F4F5882}" srcId="{712785E2-0DA2-2545-A74C-9BB9D9B88B3C}" destId="{01462772-A6D6-7B4D-8EC9-8A37A5AE4D35}" srcOrd="0" destOrd="0" parTransId="{8F02C984-3C25-F246-822B-683EB4D226C7}" sibTransId="{096845A1-E1AC-FF42-AF5E-9FA1840B7C74}"/>
    <dgm:cxn modelId="{99614472-7839-A349-A35D-5F317BD9CDBF}" type="presOf" srcId="{202C2F04-F770-1D40-A1D8-6C78F292FF21}" destId="{00B0CBB7-36E3-FF4E-B80D-EFC5301AA4D5}" srcOrd="0" destOrd="0" presId="urn:microsoft.com/office/officeart/2005/8/layout/matrix1"/>
    <dgm:cxn modelId="{BA23255D-B710-0B4F-8CB8-84BC2D100F8A}" type="presOf" srcId="{75CFBE8D-8FE8-714A-8835-04771BA5073B}" destId="{13224864-1D2A-1F46-921B-7B20D1F611B5}" srcOrd="1" destOrd="0" presId="urn:microsoft.com/office/officeart/2005/8/layout/matrix1"/>
    <dgm:cxn modelId="{CE6365FE-2274-1E4D-AF9B-CE4EBDF8833E}" type="presOf" srcId="{202C2F04-F770-1D40-A1D8-6C78F292FF21}" destId="{25A0BDE6-F558-3E4A-8F76-CD7E8E74E78F}" srcOrd="1" destOrd="0" presId="urn:microsoft.com/office/officeart/2005/8/layout/matrix1"/>
    <dgm:cxn modelId="{093F2DE3-24AF-7940-9FE2-D84505C1BB73}" type="presOf" srcId="{01462772-A6D6-7B4D-8EC9-8A37A5AE4D35}" destId="{F8F69C18-4578-BD4D-9C5F-84693ED84C2D}" srcOrd="0" destOrd="0" presId="urn:microsoft.com/office/officeart/2005/8/layout/matrix1"/>
    <dgm:cxn modelId="{8222DC4A-1A54-9E4D-B23E-7B31AF98B0B4}" srcId="{01462772-A6D6-7B4D-8EC9-8A37A5AE4D35}" destId="{FD4F32F5-7E39-2443-9FCC-B9EA41A96328}" srcOrd="3" destOrd="0" parTransId="{0A13EEE0-028C-3C45-A808-C21D697346E4}" sibTransId="{80FA569F-1DCF-5F40-9479-DA714EF0D850}"/>
    <dgm:cxn modelId="{4FBF711E-5157-F94B-B4CB-6D7DDAE2EF46}" type="presOf" srcId="{3E1406FB-EC00-8B43-9734-073310BF781A}" destId="{A4AA049D-159C-F04D-A1D2-CC35AE649C88}" srcOrd="1" destOrd="0" presId="urn:microsoft.com/office/officeart/2005/8/layout/matrix1"/>
    <dgm:cxn modelId="{DED55657-B682-4340-989D-2A649D3FDBEA}" type="presOf" srcId="{75CFBE8D-8FE8-714A-8835-04771BA5073B}" destId="{481CC69E-E6D7-DC46-AAA1-AF716407EC1A}" srcOrd="0" destOrd="0" presId="urn:microsoft.com/office/officeart/2005/8/layout/matrix1"/>
    <dgm:cxn modelId="{487A2364-3C11-E048-842A-0B8AB3978FA4}" type="presOf" srcId="{712785E2-0DA2-2545-A74C-9BB9D9B88B3C}" destId="{44A8B31E-6802-CB4B-8ACB-95CD2213C991}" srcOrd="0" destOrd="0" presId="urn:microsoft.com/office/officeart/2005/8/layout/matrix1"/>
    <dgm:cxn modelId="{F09B8202-2212-7747-9D35-E1FC362D94D0}" srcId="{01462772-A6D6-7B4D-8EC9-8A37A5AE4D35}" destId="{202C2F04-F770-1D40-A1D8-6C78F292FF21}" srcOrd="2" destOrd="0" parTransId="{BC31E2F1-7BED-7245-AA23-1286F78D079B}" sibTransId="{BD269454-9A27-E447-91DF-DC9C25752311}"/>
    <dgm:cxn modelId="{AE7C23B8-A3E9-F943-AF19-97034C60FB31}" type="presOf" srcId="{FD4F32F5-7E39-2443-9FCC-B9EA41A96328}" destId="{95B0A696-AAAE-344F-BA3D-2009D38DC8B8}" srcOrd="0" destOrd="0" presId="urn:microsoft.com/office/officeart/2005/8/layout/matrix1"/>
    <dgm:cxn modelId="{E4D638D5-57CA-CA4C-8F7A-3F5CDB85370A}" srcId="{01462772-A6D6-7B4D-8EC9-8A37A5AE4D35}" destId="{3E1406FB-EC00-8B43-9734-073310BF781A}" srcOrd="1" destOrd="0" parTransId="{A95607FA-52B6-8648-9304-489BD54B097A}" sibTransId="{5D92401A-6635-CC43-AD02-E4D78DFD25B4}"/>
    <dgm:cxn modelId="{301E8FF2-1055-2545-8432-B3AB4DCF795A}" srcId="{01462772-A6D6-7B4D-8EC9-8A37A5AE4D35}" destId="{75CFBE8D-8FE8-714A-8835-04771BA5073B}" srcOrd="0" destOrd="0" parTransId="{B954663D-BFEC-FF40-BC4A-82760B03CBDA}" sibTransId="{191D7431-DC6D-3144-9468-74C92AE58F2A}"/>
    <dgm:cxn modelId="{B73E8612-D06B-B349-94A5-05FB342B42CE}" type="presOf" srcId="{3E1406FB-EC00-8B43-9734-073310BF781A}" destId="{5F6975C0-0FF5-CE48-9F3A-56133750203E}" srcOrd="0" destOrd="0" presId="urn:microsoft.com/office/officeart/2005/8/layout/matrix1"/>
    <dgm:cxn modelId="{977E38A7-5C93-D847-A18B-860B55E9FBB9}" type="presOf" srcId="{FD4F32F5-7E39-2443-9FCC-B9EA41A96328}" destId="{68D0DD98-3F74-3E40-B137-DC96B1E94FDE}" srcOrd="1" destOrd="0" presId="urn:microsoft.com/office/officeart/2005/8/layout/matrix1"/>
    <dgm:cxn modelId="{D5CBDADB-8C4E-7A43-9BC1-11D2964ED640}" type="presParOf" srcId="{44A8B31E-6802-CB4B-8ACB-95CD2213C991}" destId="{BF3A5CEF-A1FB-4947-8CE3-F08D4D1B5EF1}" srcOrd="0" destOrd="0" presId="urn:microsoft.com/office/officeart/2005/8/layout/matrix1"/>
    <dgm:cxn modelId="{6F96F392-CF0B-1F42-A85F-4A237D4479A5}" type="presParOf" srcId="{BF3A5CEF-A1FB-4947-8CE3-F08D4D1B5EF1}" destId="{481CC69E-E6D7-DC46-AAA1-AF716407EC1A}" srcOrd="0" destOrd="0" presId="urn:microsoft.com/office/officeart/2005/8/layout/matrix1"/>
    <dgm:cxn modelId="{3BA80E36-45EF-7D48-90BC-E5723CEDB6A3}" type="presParOf" srcId="{BF3A5CEF-A1FB-4947-8CE3-F08D4D1B5EF1}" destId="{13224864-1D2A-1F46-921B-7B20D1F611B5}" srcOrd="1" destOrd="0" presId="urn:microsoft.com/office/officeart/2005/8/layout/matrix1"/>
    <dgm:cxn modelId="{AC1E6E49-20E8-5B4F-ABC8-CBBBF20622D1}" type="presParOf" srcId="{BF3A5CEF-A1FB-4947-8CE3-F08D4D1B5EF1}" destId="{5F6975C0-0FF5-CE48-9F3A-56133750203E}" srcOrd="2" destOrd="0" presId="urn:microsoft.com/office/officeart/2005/8/layout/matrix1"/>
    <dgm:cxn modelId="{95529D9A-E6B4-7746-8C6A-8C71B209F4C2}" type="presParOf" srcId="{BF3A5CEF-A1FB-4947-8CE3-F08D4D1B5EF1}" destId="{A4AA049D-159C-F04D-A1D2-CC35AE649C88}" srcOrd="3" destOrd="0" presId="urn:microsoft.com/office/officeart/2005/8/layout/matrix1"/>
    <dgm:cxn modelId="{60380AD8-A13A-384E-AD2B-301D26DC11B3}" type="presParOf" srcId="{BF3A5CEF-A1FB-4947-8CE3-F08D4D1B5EF1}" destId="{00B0CBB7-36E3-FF4E-B80D-EFC5301AA4D5}" srcOrd="4" destOrd="0" presId="urn:microsoft.com/office/officeart/2005/8/layout/matrix1"/>
    <dgm:cxn modelId="{0C722FD1-8883-C344-B652-44320D1514FD}" type="presParOf" srcId="{BF3A5CEF-A1FB-4947-8CE3-F08D4D1B5EF1}" destId="{25A0BDE6-F558-3E4A-8F76-CD7E8E74E78F}" srcOrd="5" destOrd="0" presId="urn:microsoft.com/office/officeart/2005/8/layout/matrix1"/>
    <dgm:cxn modelId="{1FB6E657-0D5F-9548-A590-7B4183FF340E}" type="presParOf" srcId="{BF3A5CEF-A1FB-4947-8CE3-F08D4D1B5EF1}" destId="{95B0A696-AAAE-344F-BA3D-2009D38DC8B8}" srcOrd="6" destOrd="0" presId="urn:microsoft.com/office/officeart/2005/8/layout/matrix1"/>
    <dgm:cxn modelId="{0BE505DD-91DE-8C47-BB0B-E48E7075C4B7}" type="presParOf" srcId="{BF3A5CEF-A1FB-4947-8CE3-F08D4D1B5EF1}" destId="{68D0DD98-3F74-3E40-B137-DC96B1E94FDE}" srcOrd="7" destOrd="0" presId="urn:microsoft.com/office/officeart/2005/8/layout/matrix1"/>
    <dgm:cxn modelId="{50C0EB4E-7AFC-1F42-BE0E-4EE399CF9DB7}" type="presParOf" srcId="{44A8B31E-6802-CB4B-8ACB-95CD2213C991}" destId="{F8F69C18-4578-BD4D-9C5F-84693ED84C2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B0D8E-838E-4283-B286-E896AD2974B5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A2F12-AA09-4250-9B31-F34D1678D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21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EC9C6-1CE4-4880-838A-FB85AC35DCB4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A3D7D-4DD0-4519-9573-665089B66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3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8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014238"/>
              </p:ext>
            </p:extLst>
          </p:nvPr>
        </p:nvGraphicFramePr>
        <p:xfrm>
          <a:off x="0" y="6477000"/>
          <a:ext cx="9144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2 - Application Layer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4724400" y="6513611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00" y="215182"/>
            <a:ext cx="8758800" cy="806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600" y="1143000"/>
            <a:ext cx="43032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ZapfDingbatsITC" charset="0"/>
              <a:buChar char="✔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032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ZapfDingbatsITC" charset="0"/>
              <a:buChar char="✔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452856"/>
              </p:ext>
            </p:extLst>
          </p:nvPr>
        </p:nvGraphicFramePr>
        <p:xfrm>
          <a:off x="0" y="6477000"/>
          <a:ext cx="9144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2 - Application Layer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4724400" y="6513611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60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12" Type="http://schemas.openxmlformats.org/officeDocument/2006/relationships/image" Target="../media/image18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tiff"/><Relationship Id="rId11" Type="http://schemas.openxmlformats.org/officeDocument/2006/relationships/image" Target="../media/image17.jpeg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1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70.tiff"/><Relationship Id="rId4" Type="http://schemas.openxmlformats.org/officeDocument/2006/relationships/diagramData" Target="../diagrams/data1.xml"/><Relationship Id="rId9" Type="http://schemas.openxmlformats.org/officeDocument/2006/relationships/image" Target="../media/image69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1.png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computer@darshan.ac.in" TargetMode="Externa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tiff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-14748" y="986564"/>
            <a:ext cx="9158748" cy="4884873"/>
            <a:chOff x="-14748" y="986564"/>
            <a:chExt cx="9158748" cy="4884873"/>
          </a:xfrm>
        </p:grpSpPr>
        <p:sp>
          <p:nvSpPr>
            <p:cNvPr id="22" name="TextBox 21"/>
            <p:cNvSpPr txBox="1"/>
            <p:nvPr/>
          </p:nvSpPr>
          <p:spPr>
            <a:xfrm>
              <a:off x="177782" y="4812105"/>
              <a:ext cx="3280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Prof. </a:t>
              </a:r>
              <a:r>
                <a:rPr lang="en-US" sz="2000" b="1" dirty="0" err="1"/>
                <a:t>Maulik</a:t>
              </a:r>
              <a:r>
                <a:rPr lang="en-US" sz="2000" b="1" dirty="0"/>
                <a:t> D. </a:t>
              </a:r>
              <a:r>
                <a:rPr lang="en-US" sz="2000" b="1" dirty="0" err="1"/>
                <a:t>Trivedi</a:t>
              </a:r>
              <a:endParaRPr lang="en-US" sz="20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7915" y="5225106"/>
              <a:ext cx="3406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9998265805</a:t>
              </a:r>
            </a:p>
            <a:p>
              <a:r>
                <a:rPr lang="en-US" dirty="0"/>
                <a:t>     maulik.trivedi@darshan.ac.in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780" y="4680812"/>
              <a:ext cx="3662363" cy="1190625"/>
            </a:xfrm>
            <a:prstGeom prst="rect">
              <a:avLst/>
            </a:prstGeom>
          </p:spPr>
        </p:pic>
        <p:grpSp>
          <p:nvGrpSpPr>
            <p:cNvPr id="25" name="Shape 411"/>
            <p:cNvGrpSpPr/>
            <p:nvPr/>
          </p:nvGrpSpPr>
          <p:grpSpPr>
            <a:xfrm>
              <a:off x="272251" y="5632170"/>
              <a:ext cx="216000" cy="144000"/>
              <a:chOff x="564675" y="1700625"/>
              <a:chExt cx="465200" cy="314200"/>
            </a:xfrm>
            <a:solidFill>
              <a:schemeClr val="accent2"/>
            </a:solidFill>
          </p:grpSpPr>
          <p:sp>
            <p:nvSpPr>
              <p:cNvPr id="53" name="Shape 41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4" name="Shape 413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5" name="Shape 414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0" t="0" r="0" b="0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26" name="Shape 509"/>
            <p:cNvSpPr/>
            <p:nvPr/>
          </p:nvSpPr>
          <p:spPr>
            <a:xfrm>
              <a:off x="308251" y="5275944"/>
              <a:ext cx="144000" cy="252000"/>
            </a:xfrm>
            <a:custGeom>
              <a:avLst/>
              <a:gdLst/>
              <a:ahLst/>
              <a:cxnLst/>
              <a:rect l="0" t="0" r="0" b="0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solidFill>
              <a:schemeClr val="accent2"/>
            </a:solidFill>
            <a:ln w="12175" cap="rnd" cmpd="sng">
              <a:solidFill>
                <a:srgbClr val="59595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ED7D3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-14748" y="986564"/>
              <a:ext cx="9158748" cy="3628907"/>
              <a:chOff x="-14748" y="986564"/>
              <a:chExt cx="9158748" cy="3628907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5003203" y="1761199"/>
                <a:ext cx="4140797" cy="2622445"/>
              </a:xfrm>
              <a:custGeom>
                <a:avLst/>
                <a:gdLst>
                  <a:gd name="connsiteX0" fmla="*/ 1 w 4140797"/>
                  <a:gd name="connsiteY0" fmla="*/ 0 h 2622445"/>
                  <a:gd name="connsiteX1" fmla="*/ 4140797 w 4140797"/>
                  <a:gd name="connsiteY1" fmla="*/ 0 h 2622445"/>
                  <a:gd name="connsiteX2" fmla="*/ 4140797 w 4140797"/>
                  <a:gd name="connsiteY2" fmla="*/ 2622445 h 2622445"/>
                  <a:gd name="connsiteX3" fmla="*/ 0 w 4140797"/>
                  <a:gd name="connsiteY3" fmla="*/ 2622445 h 2622445"/>
                  <a:gd name="connsiteX4" fmla="*/ 1311223 w 4140797"/>
                  <a:gd name="connsiteY4" fmla="*/ 1311222 h 2622445"/>
                  <a:gd name="connsiteX5" fmla="*/ 1 w 4140797"/>
                  <a:gd name="connsiteY5" fmla="*/ 0 h 262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797" h="2622445">
                    <a:moveTo>
                      <a:pt x="1" y="0"/>
                    </a:moveTo>
                    <a:lnTo>
                      <a:pt x="4140797" y="0"/>
                    </a:lnTo>
                    <a:lnTo>
                      <a:pt x="4140797" y="2622445"/>
                    </a:lnTo>
                    <a:lnTo>
                      <a:pt x="0" y="2622445"/>
                    </a:lnTo>
                    <a:lnTo>
                      <a:pt x="1311223" y="13112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Pentagon 45"/>
              <p:cNvSpPr/>
              <p:nvPr/>
            </p:nvSpPr>
            <p:spPr>
              <a:xfrm>
                <a:off x="0" y="1529371"/>
                <a:ext cx="5743977" cy="3086100"/>
              </a:xfrm>
              <a:prstGeom prst="homePlate">
                <a:avLst/>
              </a:prstGeom>
              <a:solidFill>
                <a:srgbClr val="59595B"/>
              </a:solidFill>
              <a:ln>
                <a:solidFill>
                  <a:srgbClr val="59595B"/>
                </a:solidFill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-14748" y="986564"/>
                <a:ext cx="4014973" cy="1075928"/>
                <a:chOff x="-19391" y="1011603"/>
                <a:chExt cx="5278947" cy="1075928"/>
              </a:xfrm>
            </p:grpSpPr>
            <p:sp>
              <p:nvSpPr>
                <p:cNvPr id="51" name="Pentagon 50"/>
                <p:cNvSpPr/>
                <p:nvPr/>
              </p:nvSpPr>
              <p:spPr>
                <a:xfrm>
                  <a:off x="-19391" y="1011603"/>
                  <a:ext cx="5278947" cy="1075928"/>
                </a:xfrm>
                <a:prstGeom prst="homePlate">
                  <a:avLst/>
                </a:prstGeom>
                <a:solidFill>
                  <a:srgbClr val="2980B9"/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237041" y="1195624"/>
                  <a:ext cx="4181886" cy="70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bg1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2140709</a:t>
                  </a:r>
                </a:p>
                <a:p>
                  <a:r>
                    <a:rPr lang="en-US" sz="2000" b="1" dirty="0">
                      <a:solidFill>
                        <a:schemeClr val="bg1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Computer Networks</a:t>
                  </a: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67789" y="2440903"/>
                <a:ext cx="4188156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chemeClr val="bg1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Unit-2</a:t>
                </a:r>
                <a:endParaRPr lang="en-US" sz="4000" b="1" dirty="0">
                  <a:solidFill>
                    <a:schemeClr val="bg1"/>
                  </a:solidFill>
                  <a:ea typeface="Open Sans Bold" panose="020B0806030504020204" pitchFamily="34" charset="0"/>
                  <a:cs typeface="Open Sans Bold" panose="020B0806030504020204" pitchFamily="34" charset="0"/>
                </a:endParaRPr>
              </a:p>
              <a:p>
                <a:r>
                  <a:rPr lang="en-US" sz="3600" b="1" dirty="0">
                    <a:solidFill>
                      <a:schemeClr val="bg1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Application Layer</a:t>
                </a: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652237" y="1529372"/>
                <a:ext cx="1672363" cy="3086099"/>
              </a:xfrm>
              <a:custGeom>
                <a:avLst/>
                <a:gdLst>
                  <a:gd name="connsiteX0" fmla="*/ 0 w 1672363"/>
                  <a:gd name="connsiteY0" fmla="*/ 0 h 3086099"/>
                  <a:gd name="connsiteX1" fmla="*/ 129314 w 1672363"/>
                  <a:gd name="connsiteY1" fmla="*/ 0 h 3086099"/>
                  <a:gd name="connsiteX2" fmla="*/ 1672363 w 1672363"/>
                  <a:gd name="connsiteY2" fmla="*/ 1543050 h 3086099"/>
                  <a:gd name="connsiteX3" fmla="*/ 129314 w 1672363"/>
                  <a:gd name="connsiteY3" fmla="*/ 3086099 h 3086099"/>
                  <a:gd name="connsiteX4" fmla="*/ 0 w 1672363"/>
                  <a:gd name="connsiteY4" fmla="*/ 3086099 h 3086099"/>
                  <a:gd name="connsiteX5" fmla="*/ 1543049 w 1672363"/>
                  <a:gd name="connsiteY5" fmla="*/ 1543050 h 3086099"/>
                  <a:gd name="connsiteX6" fmla="*/ 0 w 1672363"/>
                  <a:gd name="connsiteY6" fmla="*/ 0 h 308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2363" h="3086099">
                    <a:moveTo>
                      <a:pt x="0" y="0"/>
                    </a:moveTo>
                    <a:lnTo>
                      <a:pt x="129314" y="0"/>
                    </a:lnTo>
                    <a:lnTo>
                      <a:pt x="1672363" y="1543050"/>
                    </a:lnTo>
                    <a:lnTo>
                      <a:pt x="129314" y="3086099"/>
                    </a:lnTo>
                    <a:lnTo>
                      <a:pt x="0" y="3086099"/>
                    </a:lnTo>
                    <a:lnTo>
                      <a:pt x="1543049" y="1543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6A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961" y="2294605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76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cess 17"/>
          <p:cNvSpPr/>
          <p:nvPr/>
        </p:nvSpPr>
        <p:spPr>
          <a:xfrm>
            <a:off x="4648200" y="1021582"/>
            <a:ext cx="4419600" cy="5303018"/>
          </a:xfrm>
          <a:prstGeom prst="flowChartProcess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3100" b="1" dirty="0">
                <a:solidFill>
                  <a:schemeClr val="accent1">
                    <a:lumMod val="75000"/>
                  </a:schemeClr>
                </a:solidFill>
                <a:ea typeface="ＭＳ Ｐゴシック" charset="-128"/>
              </a:rPr>
              <a:t>Reliable Data Transfer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altLang="en-US" dirty="0">
                <a:ea typeface="ＭＳ Ｐゴシック" charset="-128"/>
              </a:rPr>
              <a:t>Many applications (e.g., email, file transfer, financial applications) require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100% reliable data transfer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altLang="en-US" dirty="0">
                <a:ea typeface="ＭＳ Ｐゴシック" charset="-128"/>
              </a:rPr>
              <a:t>Required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guarantee</a:t>
            </a:r>
            <a:r>
              <a:rPr lang="en-US" altLang="en-US" dirty="0">
                <a:ea typeface="ＭＳ Ｐゴシック" charset="-128"/>
              </a:rPr>
              <a:t> that data sent by one end of application is delivered correctly and completely to the other end of application.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altLang="en-US" dirty="0">
                <a:ea typeface="ＭＳ Ｐゴシック" charset="-128"/>
              </a:rPr>
              <a:t>This guaranteed data delivery service is called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Reliable Data Transfer</a:t>
            </a:r>
            <a:r>
              <a:rPr lang="en-US" altLang="en-US" dirty="0">
                <a:ea typeface="ＭＳ Ｐゴシック" charset="-128"/>
              </a:rPr>
              <a:t>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altLang="en-US" dirty="0">
                <a:ea typeface="ＭＳ Ｐゴシック" charset="-128"/>
              </a:rPr>
              <a:t>When it will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fail to deliver </a:t>
            </a:r>
            <a:r>
              <a:rPr lang="en-US" altLang="en-US" dirty="0">
                <a:ea typeface="ＭＳ Ｐゴシック" charset="-128"/>
              </a:rPr>
              <a:t>reliable data transfer, it is acceptable for </a:t>
            </a:r>
            <a:r>
              <a:rPr lang="en-US" altLang="en-US" dirty="0">
                <a:solidFill>
                  <a:srgbClr val="C00000"/>
                </a:solidFill>
                <a:ea typeface="ＭＳ Ｐゴシック" charset="-128"/>
              </a:rPr>
              <a:t>loss-tolerant applications</a:t>
            </a:r>
            <a:r>
              <a:rPr lang="en-US" altLang="en-US" dirty="0">
                <a:ea typeface="ＭＳ Ｐゴシック" charset="-128"/>
              </a:rPr>
              <a:t>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altLang="en-US" dirty="0">
                <a:ea typeface="ＭＳ Ｐゴシック" charset="-128"/>
              </a:rPr>
              <a:t>Loss-tolerant Applications (e.g., audio/video) can tolerate some loss. </a:t>
            </a:r>
          </a:p>
        </p:txBody>
      </p:sp>
      <p:pic>
        <p:nvPicPr>
          <p:cNvPr id="7" name="emai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00" y="2133600"/>
            <a:ext cx="3454400" cy="2349500"/>
          </a:xfrm>
          <a:prstGeom prst="rect">
            <a:avLst/>
          </a:prstGeom>
        </p:spPr>
      </p:pic>
      <p:pic>
        <p:nvPicPr>
          <p:cNvPr id="8" name="ban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150" y="1366289"/>
            <a:ext cx="3289300" cy="2463800"/>
          </a:xfrm>
          <a:prstGeom prst="rect">
            <a:avLst/>
          </a:prstGeom>
        </p:spPr>
      </p:pic>
      <p:pic>
        <p:nvPicPr>
          <p:cNvPr id="9" name="internet ban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46" y="4304365"/>
            <a:ext cx="4155420" cy="1595590"/>
          </a:xfrm>
          <a:prstGeom prst="rect">
            <a:avLst/>
          </a:prstGeom>
        </p:spPr>
      </p:pic>
      <p:pic>
        <p:nvPicPr>
          <p:cNvPr id="10" name="blur 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465" y="2322769"/>
            <a:ext cx="4208135" cy="2367515"/>
          </a:xfrm>
          <a:prstGeom prst="rect">
            <a:avLst/>
          </a:prstGeom>
        </p:spPr>
      </p:pic>
      <p:sp>
        <p:nvSpPr>
          <p:cNvPr id="11" name="Line Callout 2 10"/>
          <p:cNvSpPr/>
          <p:nvPr/>
        </p:nvSpPr>
        <p:spPr>
          <a:xfrm>
            <a:off x="6618976" y="1402930"/>
            <a:ext cx="1676400" cy="511626"/>
          </a:xfrm>
          <a:prstGeom prst="borderCallout2">
            <a:avLst>
              <a:gd name="adj1" fmla="val 18750"/>
              <a:gd name="adj2" fmla="val -1218"/>
              <a:gd name="adj3" fmla="val 18750"/>
              <a:gd name="adj4" fmla="val -16667"/>
              <a:gd name="adj5" fmla="val 203157"/>
              <a:gd name="adj6" fmla="val -4192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Blur image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03F15BDC-6272-1649-B44D-1FD0931BEC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Throughput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000" dirty="0">
                <a:latin typeface="+mn-lt"/>
                <a:ea typeface="ＭＳ Ｐゴシック" charset="-128"/>
                <a:cs typeface="+mn-cs"/>
              </a:rPr>
              <a:t>some apps (e.g., multimedia) require at </a:t>
            </a: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least amount of throughput</a:t>
            </a:r>
            <a:r>
              <a:rPr lang="en-US" sz="2000" dirty="0">
                <a:latin typeface="+mn-lt"/>
                <a:ea typeface="ＭＳ Ｐゴシック" charset="-128"/>
                <a:cs typeface="+mn-cs"/>
              </a:rPr>
              <a:t> to be “effective”</a:t>
            </a: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Bandwidth sensitive application</a:t>
            </a:r>
            <a:r>
              <a:rPr lang="en-US" sz="2000" dirty="0">
                <a:latin typeface="+mn-lt"/>
                <a:ea typeface="ＭＳ Ｐゴシック" charset="-128"/>
                <a:cs typeface="+mn-cs"/>
              </a:rPr>
              <a:t>, specific throughput required. </a:t>
            </a: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Elastic application </a:t>
            </a:r>
            <a:r>
              <a:rPr lang="en-US" sz="2000" dirty="0">
                <a:latin typeface="+mn-lt"/>
                <a:ea typeface="ＭＳ Ｐゴシック" charset="-128"/>
                <a:cs typeface="+mn-cs"/>
              </a:rPr>
              <a:t>can use of as much, or </a:t>
            </a: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as little</a:t>
            </a:r>
            <a:r>
              <a:rPr lang="en-US" sz="2000" dirty="0">
                <a:latin typeface="+mn-lt"/>
                <a:ea typeface="ＭＳ Ｐゴシック" charset="-128"/>
                <a:cs typeface="+mn-cs"/>
              </a:rPr>
              <a:t>, throughput as happens to be available.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Timing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000" dirty="0">
                <a:latin typeface="+mn-lt"/>
                <a:ea typeface="ＭＳ Ｐゴシック" charset="-128"/>
                <a:cs typeface="+mn-cs"/>
              </a:rPr>
              <a:t>some apps (e.g., Internet telephony, interactive games) require </a:t>
            </a: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low delay </a:t>
            </a:r>
            <a:r>
              <a:rPr lang="en-US" sz="2000" dirty="0">
                <a:latin typeface="+mn-lt"/>
                <a:ea typeface="ＭＳ Ｐゴシック" charset="-128"/>
                <a:cs typeface="+mn-cs"/>
              </a:rPr>
              <a:t>to be “effective”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Security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IN" sz="2000" dirty="0">
                <a:latin typeface="+mn-lt"/>
                <a:ea typeface="ＭＳ Ｐゴシック" charset="-128"/>
                <a:cs typeface="+mn-cs"/>
              </a:rPr>
              <a:t>In the sending host, </a:t>
            </a:r>
            <a:r>
              <a:rPr lang="en-IN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encrypt</a:t>
            </a:r>
            <a:r>
              <a:rPr lang="en-IN" sz="2000" dirty="0">
                <a:latin typeface="+mn-lt"/>
                <a:ea typeface="ＭＳ Ｐゴシック" charset="-128"/>
                <a:cs typeface="+mn-cs"/>
              </a:rPr>
              <a:t> all data transmitted by the </a:t>
            </a:r>
            <a:r>
              <a:rPr lang="en-IN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sending process</a:t>
            </a:r>
            <a:r>
              <a:rPr lang="en-IN" sz="2000" dirty="0">
                <a:latin typeface="+mn-lt"/>
                <a:ea typeface="ＭＳ Ｐゴシック" charset="-128"/>
                <a:cs typeface="+mn-cs"/>
              </a:rPr>
              <a:t>.</a:t>
            </a:r>
          </a:p>
          <a:p>
            <a:pPr marL="742950" lvl="2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IN" sz="2000" dirty="0">
                <a:latin typeface="+mn-lt"/>
                <a:ea typeface="ＭＳ Ｐゴシック" charset="-128"/>
                <a:cs typeface="+mn-cs"/>
              </a:rPr>
              <a:t>In the receiving host, </a:t>
            </a:r>
            <a:r>
              <a:rPr lang="en-IN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decrypt</a:t>
            </a:r>
            <a:r>
              <a:rPr lang="en-IN" sz="2000" dirty="0">
                <a:latin typeface="+mn-lt"/>
                <a:ea typeface="ＭＳ Ｐゴシック" charset="-128"/>
                <a:cs typeface="+mn-cs"/>
              </a:rPr>
              <a:t> the data before delivering the data to the </a:t>
            </a:r>
            <a:r>
              <a:rPr lang="en-IN" sz="2000" dirty="0">
                <a:solidFill>
                  <a:srgbClr val="C00000"/>
                </a:solidFill>
                <a:latin typeface="+mn-lt"/>
                <a:ea typeface="ＭＳ Ｐゴシック" charset="-128"/>
                <a:cs typeface="+mn-cs"/>
              </a:rPr>
              <a:t>receiving process.</a:t>
            </a:r>
            <a:endParaRPr lang="en-US" sz="2000" dirty="0">
              <a:solidFill>
                <a:srgbClr val="C00000"/>
              </a:solidFill>
              <a:latin typeface="+mn-lt"/>
              <a:ea typeface="ＭＳ Ｐゴシック" charset="-128"/>
              <a:cs typeface="+mn-cs"/>
            </a:endParaRPr>
          </a:p>
          <a:p>
            <a:pPr lvl="1"/>
            <a:endParaRPr lang="en-US" sz="24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27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Transport Protocols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TCP Service:</a:t>
            </a:r>
          </a:p>
          <a:p>
            <a:pPr marL="342900" lvl="1" indent="-342900" algn="just"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Connection-Oriented</a:t>
            </a:r>
            <a:r>
              <a:rPr lang="en-US" sz="2200" dirty="0">
                <a:ea typeface="ＭＳ Ｐゴシック" charset="-128"/>
              </a:rPr>
              <a:t>: A setup required between client and server processes</a:t>
            </a:r>
          </a:p>
          <a:p>
            <a:pPr marL="342900" lvl="1" indent="-342900" algn="just"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Reliable data transfer </a:t>
            </a:r>
            <a:r>
              <a:rPr lang="en-US" sz="2200" dirty="0">
                <a:ea typeface="ＭＳ Ｐゴシック" charset="-128"/>
              </a:rPr>
              <a:t>between sending and receiving process without error and proper order</a:t>
            </a:r>
          </a:p>
          <a:p>
            <a:pPr marL="342900" lvl="1" indent="-342900" algn="just"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Congestion control</a:t>
            </a:r>
            <a:r>
              <a:rPr lang="en-US" sz="2200" dirty="0">
                <a:ea typeface="ＭＳ Ｐゴシック" charset="-128"/>
              </a:rPr>
              <a:t>: To control sender when network overloaded</a:t>
            </a:r>
          </a:p>
          <a:p>
            <a:pPr marL="342900" lvl="1" indent="-342900" algn="just"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ea typeface="ＭＳ Ｐゴシック" charset="-128"/>
              </a:rPr>
              <a:t>It does not provide, Timing, at least throughput guarantee (not preferred in real-time application)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UDP Services:</a:t>
            </a:r>
          </a:p>
          <a:p>
            <a:pPr marL="342900" lvl="1" indent="-342900" algn="just">
              <a:lnSpc>
                <a:spcPct val="11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Connectionless</a:t>
            </a:r>
            <a:r>
              <a:rPr lang="en-US" sz="2200" dirty="0">
                <a:ea typeface="ＭＳ Ｐゴシック" charset="-128"/>
              </a:rPr>
              <a:t>: </a:t>
            </a:r>
            <a:r>
              <a:rPr lang="en-IN" sz="2200" dirty="0">
                <a:ea typeface="ＭＳ Ｐゴシック" charset="-128"/>
              </a:rPr>
              <a:t>No connection before two processes start to communicate.</a:t>
            </a:r>
            <a:endParaRPr lang="en-US" sz="2200" dirty="0">
              <a:ea typeface="ＭＳ Ｐゴシック" charset="-128"/>
            </a:endParaRPr>
          </a:p>
          <a:p>
            <a:pPr marL="342900" lvl="1" indent="-342900" algn="just">
              <a:lnSpc>
                <a:spcPct val="11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Unreliable data transfer </a:t>
            </a:r>
            <a:r>
              <a:rPr lang="en-US" sz="2200" dirty="0">
                <a:ea typeface="ＭＳ Ｐゴシック" charset="-128"/>
              </a:rPr>
              <a:t>between sending and receiving process</a:t>
            </a:r>
          </a:p>
          <a:p>
            <a:pPr marL="342900" lvl="1" indent="-342900" algn="just">
              <a:lnSpc>
                <a:spcPct val="11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ea typeface="ＭＳ Ｐゴシック" charset="-128"/>
              </a:rPr>
              <a:t>It does not provide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congestion control.</a:t>
            </a:r>
          </a:p>
          <a:p>
            <a:pPr marL="342900" lvl="1" indent="-342900" algn="just">
              <a:lnSpc>
                <a:spcPct val="11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en-US" sz="2200" dirty="0">
                <a:ea typeface="ＭＳ Ｐゴシック" charset="-128"/>
              </a:rPr>
              <a:t>It Does not provide.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Reliability</a:t>
            </a:r>
            <a:r>
              <a:rPr lang="en-US" sz="2200" dirty="0">
                <a:ea typeface="ＭＳ Ｐゴシック" charset="-128"/>
              </a:rPr>
              <a:t>, flow control, throughput guarantee, security.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internet applications with their application layer and their underlying transport protocol.</a:t>
            </a:r>
          </a:p>
          <a:p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533400" y="2300434"/>
          <a:ext cx="8077200" cy="93356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3356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kern="1200" dirty="0">
                          <a:effectLst/>
                        </a:rPr>
                        <a:t>Applications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kern="1200" dirty="0">
                          <a:effectLst/>
                        </a:rPr>
                        <a:t>Application-Layer</a:t>
                      </a:r>
                      <a:r>
                        <a:rPr lang="en-IN" sz="2000" kern="1200" baseline="0" dirty="0">
                          <a:effectLst/>
                        </a:rPr>
                        <a:t> Protocol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Underlying</a:t>
                      </a:r>
                      <a:r>
                        <a:rPr lang="en-IN" sz="20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Transport</a:t>
                      </a:r>
                      <a:r>
                        <a:rPr lang="en-IN" sz="20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Protocol (Service)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533400" y="3233734"/>
          <a:ext cx="8077200" cy="3974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Email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SMTP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35940" y="3615893"/>
          <a:ext cx="8077200" cy="3974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1760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Remote</a:t>
                      </a:r>
                      <a:r>
                        <a:rPr lang="en-IN" sz="2000" b="0" kern="1200" baseline="0" dirty="0">
                          <a:effectLst/>
                        </a:rPr>
                        <a:t> Terminal Access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Telnet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8480" y="3998052"/>
          <a:ext cx="8077200" cy="3974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Web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HTTP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541020" y="4380211"/>
          <a:ext cx="8077200" cy="3974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File Transfer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FTP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546100" y="4762370"/>
          <a:ext cx="8077200" cy="39749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814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Streaming Media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HTTP(YouTube), RTP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r>
                        <a:rPr lang="en-IN" sz="2000" b="0" kern="1200" baseline="0" dirty="0">
                          <a:effectLst/>
                        </a:rPr>
                        <a:t> or</a:t>
                      </a:r>
                      <a:r>
                        <a:rPr lang="en-IN" sz="2000" b="0" kern="1200" dirty="0">
                          <a:effectLst/>
                        </a:rPr>
                        <a:t> UDP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543560" y="5144528"/>
          <a:ext cx="8077200" cy="39749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523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Internet Telephony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SIP, RTP(Skype)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Typically UDP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Line Callout 2 7"/>
          <p:cNvSpPr/>
          <p:nvPr/>
        </p:nvSpPr>
        <p:spPr>
          <a:xfrm>
            <a:off x="6625424" y="5645489"/>
            <a:ext cx="2019300" cy="679111"/>
          </a:xfrm>
          <a:prstGeom prst="borderCallout2">
            <a:avLst>
              <a:gd name="adj1" fmla="val 48020"/>
              <a:gd name="adj2" fmla="val -457"/>
              <a:gd name="adj3" fmla="val 18750"/>
              <a:gd name="adj4" fmla="val -16667"/>
              <a:gd name="adj5" fmla="val -199724"/>
              <a:gd name="adj6" fmla="val -7291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 loss, Elastic Bandwidth</a:t>
            </a:r>
          </a:p>
        </p:txBody>
      </p:sp>
      <p:sp>
        <p:nvSpPr>
          <p:cNvPr id="16" name="Line Callout 2 15"/>
          <p:cNvSpPr/>
          <p:nvPr/>
        </p:nvSpPr>
        <p:spPr>
          <a:xfrm>
            <a:off x="914400" y="5721689"/>
            <a:ext cx="2019300" cy="679111"/>
          </a:xfrm>
          <a:prstGeom prst="borderCallout2">
            <a:avLst>
              <a:gd name="adj1" fmla="val 44117"/>
              <a:gd name="adj2" fmla="val 99954"/>
              <a:gd name="adj3" fmla="val 42167"/>
              <a:gd name="adj4" fmla="val 115901"/>
              <a:gd name="adj5" fmla="val -98251"/>
              <a:gd name="adj6" fmla="val 1029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Loss-tolerant</a:t>
            </a:r>
          </a:p>
        </p:txBody>
      </p:sp>
    </p:spTree>
    <p:extLst>
      <p:ext uri="{BB962C8B-B14F-4D97-AF65-F5344CB8AC3E}">
        <p14:creationId xmlns:p14="http://schemas.microsoft.com/office/powerpoint/2010/main" val="316142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0C7CE4C5-0694-7041-95F6-84058CD9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&amp; HTTP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0C35E76-C2BC-B344-B178-33FE89FA6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7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2DA9ADE3-37D6-754A-B747-CF37CF4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1045FC0A-8E84-4749-A83C-2D09A2B73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399" y="1098550"/>
            <a:ext cx="3501443" cy="51816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48124580-222A-B046-84B6-BECE2AAD0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600" y="1143000"/>
            <a:ext cx="5097532" cy="5181600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Early 1990, Internet was used only by </a:t>
            </a:r>
            <a:r>
              <a:rPr lang="en-US" sz="2200" dirty="0">
                <a:solidFill>
                  <a:srgbClr val="C00000"/>
                </a:solidFill>
              </a:rPr>
              <a:t>researchers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C00000"/>
                </a:solidFill>
              </a:rPr>
              <a:t>academics</a:t>
            </a:r>
            <a:r>
              <a:rPr lang="en-US" sz="2200" dirty="0"/>
              <a:t>, and </a:t>
            </a:r>
            <a:r>
              <a:rPr lang="en-US" sz="2200" dirty="0">
                <a:solidFill>
                  <a:srgbClr val="C00000"/>
                </a:solidFill>
              </a:rPr>
              <a:t>university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students</a:t>
            </a:r>
            <a:r>
              <a:rPr lang="en-US" sz="2200" dirty="0"/>
              <a:t>.</a:t>
            </a:r>
          </a:p>
          <a:p>
            <a:pPr algn="just"/>
            <a:r>
              <a:rPr lang="en-US" sz="2200" dirty="0"/>
              <a:t>New application </a:t>
            </a:r>
            <a:r>
              <a:rPr lang="en-US" sz="2200" dirty="0">
                <a:solidFill>
                  <a:srgbClr val="C00000"/>
                </a:solidFill>
              </a:rPr>
              <a:t>WWW</a:t>
            </a:r>
            <a:r>
              <a:rPr lang="en-US" sz="2200" dirty="0"/>
              <a:t> arrived in 1994 by </a:t>
            </a:r>
            <a:r>
              <a:rPr lang="en-IN" sz="2200" dirty="0">
                <a:solidFill>
                  <a:srgbClr val="C00000"/>
                </a:solidFill>
              </a:rPr>
              <a:t>Tim Berners-Lee</a:t>
            </a:r>
            <a:r>
              <a:rPr lang="en-IN" sz="2200" dirty="0"/>
              <a:t>.</a:t>
            </a:r>
          </a:p>
          <a:p>
            <a:pPr algn="just"/>
            <a:r>
              <a:rPr lang="en-US" sz="2200" dirty="0"/>
              <a:t>W</a:t>
            </a:r>
            <a:r>
              <a:rPr lang="en-US" sz="2200" dirty="0">
                <a:solidFill>
                  <a:srgbClr val="C00000"/>
                </a:solidFill>
              </a:rPr>
              <a:t>orld</a:t>
            </a:r>
            <a:r>
              <a:rPr lang="en-US" sz="2200" dirty="0"/>
              <a:t> W</a:t>
            </a:r>
            <a:r>
              <a:rPr lang="en-US" sz="2200" dirty="0">
                <a:solidFill>
                  <a:srgbClr val="C00000"/>
                </a:solidFill>
              </a:rPr>
              <a:t>ide</a:t>
            </a:r>
            <a:r>
              <a:rPr lang="en-US" sz="2200" dirty="0"/>
              <a:t> W</a:t>
            </a:r>
            <a:r>
              <a:rPr lang="en-US" sz="2200" dirty="0">
                <a:solidFill>
                  <a:srgbClr val="C00000"/>
                </a:solidFill>
              </a:rPr>
              <a:t>eb</a:t>
            </a:r>
            <a:r>
              <a:rPr lang="en-US" sz="2200" dirty="0"/>
              <a:t> - </a:t>
            </a:r>
            <a:r>
              <a:rPr lang="en-IN" sz="2200" dirty="0"/>
              <a:t>is an information where documents and other web resources are identified by </a:t>
            </a:r>
            <a:r>
              <a:rPr lang="en-IN" sz="2200" dirty="0">
                <a:solidFill>
                  <a:srgbClr val="C00000"/>
                </a:solidFill>
              </a:rPr>
              <a:t>URL</a:t>
            </a:r>
            <a:r>
              <a:rPr lang="en-IN" sz="2200" dirty="0"/>
              <a:t>, interlinked by hypertext links, and can be accessed via the Internet.</a:t>
            </a:r>
          </a:p>
          <a:p>
            <a:pPr algn="just"/>
            <a:r>
              <a:rPr lang="en-IN" sz="2200" dirty="0">
                <a:solidFill>
                  <a:srgbClr val="C00000"/>
                </a:solidFill>
              </a:rPr>
              <a:t>On demand </a:t>
            </a:r>
            <a:r>
              <a:rPr lang="en-IN" sz="2200" dirty="0"/>
              <a:t>available, What they want, When they want it.</a:t>
            </a:r>
          </a:p>
          <a:p>
            <a:pPr algn="just"/>
            <a:r>
              <a:rPr lang="en-IN" sz="2200" dirty="0"/>
              <a:t>Unlike </a:t>
            </a:r>
            <a:r>
              <a:rPr lang="en-IN" sz="2200" dirty="0">
                <a:solidFill>
                  <a:srgbClr val="C00000"/>
                </a:solidFill>
              </a:rPr>
              <a:t>TV and Radio</a:t>
            </a:r>
            <a:r>
              <a:rPr lang="en-IN" sz="2200" dirty="0"/>
              <a:t>.</a:t>
            </a:r>
          </a:p>
          <a:p>
            <a:pPr algn="just"/>
            <a:r>
              <a:rPr lang="en-IN" sz="2200" dirty="0"/>
              <a:t>Navigate through </a:t>
            </a:r>
            <a:r>
              <a:rPr lang="en-IN" sz="2200" dirty="0">
                <a:solidFill>
                  <a:srgbClr val="C00000"/>
                </a:solidFill>
              </a:rPr>
              <a:t>Websites</a:t>
            </a:r>
            <a:r>
              <a:rPr lang="en-IN" sz="2200" dirty="0"/>
              <a:t>.</a:t>
            </a:r>
            <a:endParaRPr lang="en-US" sz="2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C37565A-ED48-0144-AA42-7D83D059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647826"/>
            <a:ext cx="3378200" cy="2285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E6A6332-DDF6-4442-B1C6-BBB77582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20" y="1702715"/>
            <a:ext cx="16256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25D6D0D-7DB0-5842-A501-A290823E29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320" y="3417118"/>
            <a:ext cx="1733550" cy="2165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7EA3D07-90A6-F744-B222-11CC2A21C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920" y="4448861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AD0DA62-02EE-8240-A9A4-E3CAEDBD7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039" y="3100173"/>
            <a:ext cx="2556809" cy="93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B02341B-5A8D-604A-8453-198E2CE3D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444" y="1623071"/>
            <a:ext cx="1809750" cy="12695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D524EC5-F8B7-C748-B741-AE085186D4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62200" y="2887664"/>
            <a:ext cx="5289550" cy="14557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and HTTP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C0000"/>
                </a:solidFill>
                <a:latin typeface="+mn-lt"/>
                <a:ea typeface="ＭＳ Ｐゴシック" charset="-128"/>
              </a:rPr>
              <a:t>Web page</a:t>
            </a:r>
            <a:r>
              <a:rPr lang="en-US" altLang="en-US" dirty="0">
                <a:latin typeface="+mn-lt"/>
                <a:ea typeface="ＭＳ Ｐゴシック" charset="-128"/>
              </a:rPr>
              <a:t> consists of </a:t>
            </a:r>
            <a:r>
              <a:rPr lang="en-US" altLang="en-US" dirty="0">
                <a:solidFill>
                  <a:srgbClr val="CC0000"/>
                </a:solidFill>
                <a:latin typeface="+mn-lt"/>
                <a:ea typeface="ＭＳ Ｐゴシック" charset="-128"/>
              </a:rPr>
              <a:t>objects.</a:t>
            </a:r>
          </a:p>
          <a:p>
            <a:r>
              <a:rPr lang="en-US" altLang="en-US" dirty="0">
                <a:latin typeface="+mn-lt"/>
                <a:ea typeface="ＭＳ Ｐゴシック" charset="-128"/>
              </a:rPr>
              <a:t>Object can be HTML file, JPEG image, Java applet, audio file etc.</a:t>
            </a:r>
            <a:r>
              <a:rPr lang="is-IS" altLang="en-US" dirty="0">
                <a:latin typeface="+mn-lt"/>
                <a:ea typeface="ＭＳ Ｐゴシック" charset="-128"/>
              </a:rPr>
              <a:t>…</a:t>
            </a:r>
            <a:endParaRPr lang="en-US" altLang="en-US" dirty="0">
              <a:latin typeface="+mn-lt"/>
              <a:ea typeface="ＭＳ Ｐゴシック" charset="-128"/>
            </a:endParaRPr>
          </a:p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Web page consists of </a:t>
            </a:r>
            <a:r>
              <a:rPr lang="en-US" altLang="en-US" dirty="0">
                <a:solidFill>
                  <a:srgbClr val="CC0000"/>
                </a:solidFill>
                <a:latin typeface="+mn-lt"/>
                <a:ea typeface="ＭＳ Ｐゴシック" charset="-128"/>
              </a:rPr>
              <a:t>base HTML-file</a:t>
            </a:r>
            <a:r>
              <a:rPr lang="en-US" altLang="en-US" dirty="0">
                <a:latin typeface="+mn-lt"/>
                <a:ea typeface="ＭＳ Ｐゴシック" charset="-128"/>
              </a:rPr>
              <a:t> which includes </a:t>
            </a:r>
            <a:r>
              <a:rPr lang="en-US" altLang="en-US" dirty="0">
                <a:solidFill>
                  <a:srgbClr val="CC0000"/>
                </a:solidFill>
                <a:latin typeface="+mn-lt"/>
                <a:ea typeface="ＭＳ Ｐゴシック" charset="-128"/>
              </a:rPr>
              <a:t>several referenced objects.</a:t>
            </a:r>
          </a:p>
          <a:p>
            <a:pPr algn="just"/>
            <a:endParaRPr lang="en-US" altLang="en-US" dirty="0">
              <a:solidFill>
                <a:srgbClr val="CC0000"/>
              </a:solidFill>
              <a:latin typeface="+mn-lt"/>
              <a:ea typeface="ＭＳ Ｐゴシック" charset="-128"/>
            </a:endParaRPr>
          </a:p>
          <a:p>
            <a:pPr marL="0" indent="0" algn="just">
              <a:buNone/>
            </a:pPr>
            <a:endParaRPr lang="en-US" altLang="en-US" dirty="0">
              <a:solidFill>
                <a:srgbClr val="CC0000"/>
              </a:solidFill>
              <a:latin typeface="+mn-lt"/>
              <a:ea typeface="ＭＳ Ｐゴシック" charset="-128"/>
            </a:endParaRPr>
          </a:p>
          <a:p>
            <a:pPr marL="0" indent="0" algn="just">
              <a:buNone/>
            </a:pPr>
            <a:endParaRPr lang="en-US" altLang="en-US" dirty="0">
              <a:solidFill>
                <a:srgbClr val="CC0000"/>
              </a:solidFill>
              <a:latin typeface="+mn-lt"/>
              <a:ea typeface="ＭＳ Ｐゴシック" charset="-128"/>
            </a:endParaRPr>
          </a:p>
          <a:p>
            <a:r>
              <a:rPr lang="en-US" altLang="en-US" dirty="0">
                <a:latin typeface="+mn-lt"/>
                <a:ea typeface="ＭＳ Ｐゴシック" charset="-128"/>
              </a:rPr>
              <a:t>each object is addressable by a </a:t>
            </a:r>
            <a:r>
              <a:rPr lang="en-US" dirty="0">
                <a:solidFill>
                  <a:srgbClr val="C00000"/>
                </a:solidFill>
              </a:rPr>
              <a:t>Uniform Resource Locator </a:t>
            </a:r>
            <a:r>
              <a:rPr lang="en-US" dirty="0"/>
              <a:t>(</a:t>
            </a:r>
            <a:r>
              <a:rPr lang="en-US" altLang="en-US" dirty="0">
                <a:latin typeface="+mn-lt"/>
                <a:ea typeface="ＭＳ Ｐゴシック" charset="-128"/>
              </a:rPr>
              <a:t>URL)</a:t>
            </a:r>
            <a:r>
              <a:rPr lang="en-US" altLang="en-US" i="1" dirty="0">
                <a:latin typeface="+mn-lt"/>
                <a:ea typeface="ＭＳ Ｐゴシック" charset="-128"/>
              </a:rPr>
              <a:t>,</a:t>
            </a:r>
            <a:r>
              <a:rPr lang="en-US" altLang="en-US" i="1" dirty="0">
                <a:solidFill>
                  <a:srgbClr val="CC0000"/>
                </a:solidFill>
                <a:latin typeface="+mn-lt"/>
                <a:ea typeface="ＭＳ Ｐゴシック" charset="-128"/>
              </a:rPr>
              <a:t> </a:t>
            </a:r>
            <a:r>
              <a:rPr lang="en-US" altLang="en-US" dirty="0">
                <a:latin typeface="+mn-lt"/>
                <a:ea typeface="ＭＳ Ｐゴシック" charset="-128"/>
              </a:rPr>
              <a:t>like;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3400" y="1360488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1154112" y="5027612"/>
            <a:ext cx="6573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Courier New" charset="0"/>
              </a:rPr>
              <a:t>www.someschool.edu</a:t>
            </a:r>
            <a:r>
              <a:rPr lang="en-US" altLang="en-US" sz="2400" dirty="0">
                <a:latin typeface="Courier New" charset="0"/>
              </a:rPr>
              <a:t>/</a:t>
            </a:r>
            <a:r>
              <a:rPr lang="en-US" altLang="en-US" sz="2400" dirty="0" err="1">
                <a:latin typeface="Courier New" charset="0"/>
              </a:rPr>
              <a:t>someDept</a:t>
            </a:r>
            <a:r>
              <a:rPr lang="en-US" altLang="en-US" sz="2400" dirty="0">
                <a:latin typeface="Courier New" charset="0"/>
              </a:rPr>
              <a:t>/</a:t>
            </a:r>
            <a:r>
              <a:rPr lang="en-US" altLang="en-US" sz="2400" dirty="0" err="1">
                <a:latin typeface="Courier New" charset="0"/>
              </a:rPr>
              <a:t>pic.gif</a:t>
            </a:r>
            <a:endParaRPr lang="en-US" altLang="en-US" sz="2400" dirty="0">
              <a:latin typeface="Courier New" charset="0"/>
            </a:endParaRPr>
          </a:p>
        </p:txBody>
      </p:sp>
      <p:sp>
        <p:nvSpPr>
          <p:cNvPr id="16" name="AutoShape 6"/>
          <p:cNvSpPr>
            <a:spLocks/>
          </p:cNvSpPr>
          <p:nvPr/>
        </p:nvSpPr>
        <p:spPr bwMode="auto">
          <a:xfrm rot="16200000">
            <a:off x="2793999" y="3957637"/>
            <a:ext cx="90488" cy="3306763"/>
          </a:xfrm>
          <a:prstGeom prst="leftBrace">
            <a:avLst>
              <a:gd name="adj1" fmla="val 30453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2400">
              <a:latin typeface="Comic Sans MS" charset="0"/>
            </a:endParaRPr>
          </a:p>
        </p:txBody>
      </p:sp>
      <p:sp>
        <p:nvSpPr>
          <p:cNvPr id="17" name="AutoShape 7"/>
          <p:cNvSpPr>
            <a:spLocks/>
          </p:cNvSpPr>
          <p:nvPr/>
        </p:nvSpPr>
        <p:spPr bwMode="auto">
          <a:xfrm rot="16200000">
            <a:off x="6291262" y="3951287"/>
            <a:ext cx="90488" cy="3306763"/>
          </a:xfrm>
          <a:prstGeom prst="leftBrace">
            <a:avLst>
              <a:gd name="adj1" fmla="val 30453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2400">
              <a:latin typeface="Comic Sans MS" charset="0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108200" y="5715000"/>
            <a:ext cx="160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host name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5441950" y="5710237"/>
            <a:ext cx="163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path</a:t>
            </a:r>
            <a:r>
              <a:rPr lang="en-US" altLang="en-US" sz="2400" dirty="0">
                <a:latin typeface="Comic Sans MS" charset="0"/>
              </a:rPr>
              <a:t> </a:t>
            </a:r>
            <a:r>
              <a:rPr lang="en-US" altLang="en-US" sz="2400" dirty="0"/>
              <a:t>name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940" y="3448752"/>
            <a:ext cx="668911" cy="6689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724" y="3437455"/>
            <a:ext cx="660032" cy="6689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124" y="3433762"/>
            <a:ext cx="660032" cy="668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7524" y="3433762"/>
            <a:ext cx="660032" cy="6689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8046" y="2891135"/>
            <a:ext cx="505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Page (</a:t>
            </a:r>
            <a:r>
              <a:rPr lang="en-US" sz="2400" dirty="0" err="1">
                <a:solidFill>
                  <a:srgbClr val="0070C0"/>
                </a:solidFill>
              </a:rPr>
              <a:t>e.g</a:t>
            </a:r>
            <a:r>
              <a:rPr lang="en-US" sz="2400" dirty="0">
                <a:solidFill>
                  <a:srgbClr val="0070C0"/>
                </a:solidFill>
              </a:rPr>
              <a:t> Total five objects</a:t>
            </a:r>
            <a:r>
              <a:rPr lang="en-US" sz="2400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1923" y="3448752"/>
            <a:ext cx="668911" cy="6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6" grpId="0" animBg="1"/>
      <p:bldP spid="17" grpId="0" animBg="1"/>
      <p:bldP spid="18" grpId="0"/>
      <p:bldP spid="19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D1DEE1-E89B-9940-B93B-0B541ECF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C1F884-AF4D-4F4E-90F6-90513F1E2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/>
              <a:t>rotocol – Application layer protocol</a:t>
            </a:r>
          </a:p>
          <a:p>
            <a:pPr algn="just"/>
            <a:r>
              <a:rPr lang="en-US" dirty="0"/>
              <a:t> it is implemented in </a:t>
            </a:r>
            <a:r>
              <a:rPr lang="en-US" dirty="0">
                <a:solidFill>
                  <a:srgbClr val="C00000"/>
                </a:solidFill>
              </a:rPr>
              <a:t>two</a:t>
            </a:r>
            <a:r>
              <a:rPr lang="en-US" dirty="0"/>
              <a:t> programs.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/>
              <a:t>Client Program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/>
              <a:t>Server Program</a:t>
            </a:r>
          </a:p>
          <a:p>
            <a:pPr marL="514350" indent="-457200" algn="just"/>
            <a:r>
              <a:rPr lang="en-US" dirty="0"/>
              <a:t>Exchanging </a:t>
            </a:r>
            <a:r>
              <a:rPr lang="en-US" dirty="0">
                <a:solidFill>
                  <a:srgbClr val="C00000"/>
                </a:solidFill>
              </a:rPr>
              <a:t>HTTP message </a:t>
            </a:r>
            <a:r>
              <a:rPr lang="en-US" dirty="0"/>
              <a:t>each others.</a:t>
            </a:r>
          </a:p>
          <a:p>
            <a:pPr marL="514350" indent="-457200" algn="just"/>
            <a:r>
              <a:rPr lang="en-US" dirty="0"/>
              <a:t>HTTP defines the </a:t>
            </a:r>
            <a:r>
              <a:rPr lang="en-US" dirty="0">
                <a:solidFill>
                  <a:srgbClr val="C00000"/>
                </a:solidFill>
              </a:rPr>
              <a:t>structure</a:t>
            </a:r>
            <a:r>
              <a:rPr lang="en-US" dirty="0"/>
              <a:t> of these messages and how web client – web server exchange messages.</a:t>
            </a:r>
          </a:p>
          <a:p>
            <a:pPr marL="514350" indent="-457200" algn="just"/>
            <a:endParaRPr lang="en-US" dirty="0"/>
          </a:p>
          <a:p>
            <a:pPr marL="514350" indent="-457200"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458C94E-44DF-5141-81DF-FB1DD27B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082" y="5349789"/>
            <a:ext cx="3493836" cy="1209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7737397-699E-8B48-BCD5-7199034C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102324"/>
            <a:ext cx="5753100" cy="2222276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xmlns="" id="{4F1662C8-7EEC-2943-B1FF-A288A6D7A747}"/>
              </a:ext>
            </a:extLst>
          </p:cNvPr>
          <p:cNvSpPr/>
          <p:nvPr/>
        </p:nvSpPr>
        <p:spPr>
          <a:xfrm>
            <a:off x="3733800" y="3048000"/>
            <a:ext cx="2209800" cy="1219200"/>
          </a:xfrm>
          <a:prstGeom prst="wedgeEllipseCallout">
            <a:avLst>
              <a:gd name="adj1" fmla="val -26830"/>
              <a:gd name="adj2" fmla="val 6576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</a:t>
            </a:r>
          </a:p>
          <a:p>
            <a:pPr algn="ctr"/>
            <a:r>
              <a:rPr lang="en-US" sz="2000" b="1" dirty="0"/>
              <a:t>Request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xmlns="" id="{319EE4BB-48E3-B341-AB76-082D0D97C206}"/>
              </a:ext>
            </a:extLst>
          </p:cNvPr>
          <p:cNvSpPr/>
          <p:nvPr/>
        </p:nvSpPr>
        <p:spPr>
          <a:xfrm>
            <a:off x="1371599" y="5105400"/>
            <a:ext cx="1991495" cy="1295400"/>
          </a:xfrm>
          <a:prstGeom prst="wedgeEllipseCallout">
            <a:avLst>
              <a:gd name="adj1" fmla="val 74798"/>
              <a:gd name="adj2" fmla="val -2440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65927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–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521" name="Content Placeholder 520"/>
          <p:cNvSpPr>
            <a:spLocks noGrp="1"/>
          </p:cNvSpPr>
          <p:nvPr>
            <p:ph sz="half" idx="2"/>
          </p:nvPr>
        </p:nvSpPr>
        <p:spPr>
          <a:xfrm>
            <a:off x="192600" y="1021582"/>
            <a:ext cx="4303200" cy="51816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rgbClr val="CC0000"/>
                </a:solidFill>
                <a:ea typeface="ＭＳ Ｐゴシック" charset="-128"/>
              </a:rPr>
              <a:t>HTTP</a:t>
            </a:r>
          </a:p>
          <a:p>
            <a:pPr lvl="1" algn="just">
              <a:spcAft>
                <a:spcPts val="600"/>
              </a:spcAft>
            </a:pPr>
            <a:r>
              <a:rPr lang="en-US" altLang="en-US" sz="2000" dirty="0">
                <a:ea typeface="ＭＳ Ｐゴシック" charset="-128"/>
              </a:rPr>
              <a:t>Hyper-Text Transfer Protocol</a:t>
            </a:r>
          </a:p>
          <a:p>
            <a:pPr lvl="1" algn="just">
              <a:spcAft>
                <a:spcPts val="600"/>
              </a:spcAft>
            </a:pPr>
            <a:r>
              <a:rPr lang="en-US" altLang="ja-JP" sz="2000" dirty="0"/>
              <a:t>It is Application layer protocol</a:t>
            </a:r>
            <a:endParaRPr lang="en-US" altLang="en-US" sz="2000" dirty="0">
              <a:ea typeface="ＭＳ Ｐゴシック" charset="-128"/>
            </a:endParaRPr>
          </a:p>
          <a:p>
            <a:pPr lvl="1" algn="just">
              <a:spcAft>
                <a:spcPts val="600"/>
              </a:spcAft>
            </a:pPr>
            <a:r>
              <a:rPr lang="en-US" altLang="en-US" sz="2000" dirty="0">
                <a:solidFill>
                  <a:srgbClr val="CC0000"/>
                </a:solidFill>
                <a:ea typeface="ＭＳ Ｐゴシック" charset="-128"/>
              </a:rPr>
              <a:t>Client:</a:t>
            </a:r>
            <a:r>
              <a:rPr lang="en-US" altLang="en-US" sz="2000" dirty="0">
                <a:ea typeface="ＭＳ Ｐゴシック" charset="-128"/>
              </a:rPr>
              <a:t> A browser that requests, receives, (using HTTP protocol) and </a:t>
            </a:r>
            <a:r>
              <a:rPr lang="en-US" altLang="en-US" sz="2000" dirty="0"/>
              <a:t>“</a:t>
            </a:r>
            <a:r>
              <a:rPr lang="en-US" altLang="ja-JP" sz="2000" dirty="0">
                <a:solidFill>
                  <a:srgbClr val="C00000"/>
                </a:solidFill>
              </a:rPr>
              <a:t>displays</a:t>
            </a:r>
            <a:r>
              <a:rPr lang="en-US" altLang="ja-JP" sz="2000" dirty="0"/>
              <a:t>” Web objects. </a:t>
            </a:r>
          </a:p>
          <a:p>
            <a:pPr lvl="1" algn="just">
              <a:spcAft>
                <a:spcPts val="600"/>
              </a:spcAft>
            </a:pPr>
            <a:r>
              <a:rPr lang="en-US" altLang="ja-JP" sz="2000" dirty="0"/>
              <a:t>E.g. PC, Mobile </a:t>
            </a:r>
          </a:p>
          <a:p>
            <a:pPr lvl="1" algn="just">
              <a:spcAft>
                <a:spcPts val="600"/>
              </a:spcAft>
            </a:pPr>
            <a:r>
              <a:rPr lang="en-US" altLang="en-US" sz="2000" dirty="0">
                <a:solidFill>
                  <a:srgbClr val="CC0000"/>
                </a:solidFill>
                <a:ea typeface="ＭＳ Ｐゴシック" charset="-128"/>
              </a:rPr>
              <a:t>Server</a:t>
            </a:r>
            <a:r>
              <a:rPr lang="en-US" altLang="en-US" sz="2000" i="1" dirty="0">
                <a:solidFill>
                  <a:srgbClr val="CC0000"/>
                </a:solidFill>
                <a:ea typeface="ＭＳ Ｐゴシック" charset="-128"/>
              </a:rPr>
              <a:t>:</a:t>
            </a:r>
            <a:r>
              <a:rPr lang="en-US" altLang="en-US" sz="2000" dirty="0">
                <a:ea typeface="ＭＳ Ｐゴシック" charset="-128"/>
              </a:rPr>
              <a:t> Web server sends (using HTTP protocol) objects in response to requests.</a:t>
            </a:r>
          </a:p>
          <a:p>
            <a:pPr lvl="1" algn="just">
              <a:spcAft>
                <a:spcPts val="600"/>
              </a:spcAft>
            </a:pPr>
            <a:r>
              <a:rPr lang="en-US" altLang="en-US" sz="2000" dirty="0">
                <a:ea typeface="ＭＳ Ｐゴシック" charset="-128"/>
              </a:rPr>
              <a:t>E.g. Apache Web Server</a:t>
            </a:r>
          </a:p>
          <a:p>
            <a:pPr>
              <a:lnSpc>
                <a:spcPct val="75000"/>
              </a:lnSpc>
              <a:buNone/>
            </a:pPr>
            <a:endParaRPr lang="en-US" altLang="en-US" sz="2400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4686326" y="2463503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(Web Browser)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7573805" y="4008575"/>
            <a:ext cx="14269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Server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(Apache Web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Server)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1" name="Text Box 23"/>
          <p:cNvSpPr txBox="1">
            <a:spLocks noChangeArrowheads="1"/>
          </p:cNvSpPr>
          <p:nvPr/>
        </p:nvSpPr>
        <p:spPr bwMode="auto">
          <a:xfrm>
            <a:off x="4910958" y="5273675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Mobile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(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Web Browser)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grpSp>
        <p:nvGrpSpPr>
          <p:cNvPr id="62" name="Group 35"/>
          <p:cNvGrpSpPr>
            <a:grpSpLocks/>
          </p:cNvGrpSpPr>
          <p:nvPr/>
        </p:nvGrpSpPr>
        <p:grpSpPr bwMode="auto">
          <a:xfrm>
            <a:off x="5883827" y="2192337"/>
            <a:ext cx="2101850" cy="946150"/>
            <a:chOff x="3640" y="1346"/>
            <a:chExt cx="1324" cy="596"/>
          </a:xfrm>
        </p:grpSpPr>
        <p:sp>
          <p:nvSpPr>
            <p:cNvPr id="63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4" name="Text Box 24"/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65" name="Group 36"/>
          <p:cNvGrpSpPr>
            <a:grpSpLocks/>
          </p:cNvGrpSpPr>
          <p:nvPr/>
        </p:nvGrpSpPr>
        <p:grpSpPr bwMode="auto">
          <a:xfrm>
            <a:off x="5994952" y="2400300"/>
            <a:ext cx="1971675" cy="904875"/>
            <a:chOff x="4141" y="394"/>
            <a:chExt cx="1242" cy="570"/>
          </a:xfrm>
        </p:grpSpPr>
        <p:sp>
          <p:nvSpPr>
            <p:cNvPr id="66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7" name="Text Box 26"/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68" name="Group 37"/>
          <p:cNvGrpSpPr>
            <a:grpSpLocks/>
          </p:cNvGrpSpPr>
          <p:nvPr/>
        </p:nvGrpSpPr>
        <p:grpSpPr bwMode="auto">
          <a:xfrm rot="18416944">
            <a:off x="5860015" y="3686175"/>
            <a:ext cx="2101850" cy="946150"/>
            <a:chOff x="3640" y="1346"/>
            <a:chExt cx="1324" cy="596"/>
          </a:xfrm>
        </p:grpSpPr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0" name="Text Box 24"/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71" name="Group 40"/>
          <p:cNvGrpSpPr>
            <a:grpSpLocks/>
          </p:cNvGrpSpPr>
          <p:nvPr/>
        </p:nvGrpSpPr>
        <p:grpSpPr bwMode="auto">
          <a:xfrm rot="18335063">
            <a:off x="5906052" y="3925887"/>
            <a:ext cx="1971675" cy="904875"/>
            <a:chOff x="4141" y="394"/>
            <a:chExt cx="1242" cy="570"/>
          </a:xfrm>
        </p:grpSpPr>
        <p:sp>
          <p:nvSpPr>
            <p:cNvPr id="72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pic>
        <p:nvPicPr>
          <p:cNvPr id="74" name="Picture 43" descr="iphone_stylized_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8052" y="4341812"/>
            <a:ext cx="382588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Group 44"/>
          <p:cNvGrpSpPr>
            <a:grpSpLocks/>
          </p:cNvGrpSpPr>
          <p:nvPr/>
        </p:nvGrpSpPr>
        <p:grpSpPr bwMode="auto">
          <a:xfrm>
            <a:off x="4863065" y="1524000"/>
            <a:ext cx="1066800" cy="1079500"/>
            <a:chOff x="-44" y="1473"/>
            <a:chExt cx="981" cy="1105"/>
          </a:xfrm>
        </p:grpSpPr>
        <p:pic>
          <p:nvPicPr>
            <p:cNvPr id="76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78" name="Group 47"/>
          <p:cNvGrpSpPr>
            <a:grpSpLocks/>
          </p:cNvGrpSpPr>
          <p:nvPr/>
        </p:nvGrpSpPr>
        <p:grpSpPr bwMode="auto">
          <a:xfrm>
            <a:off x="7984090" y="2689225"/>
            <a:ext cx="695325" cy="1282700"/>
            <a:chOff x="4140" y="429"/>
            <a:chExt cx="1425" cy="2396"/>
          </a:xfrm>
        </p:grpSpPr>
        <p:sp>
          <p:nvSpPr>
            <p:cNvPr id="79" name="Freeform 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" name="Rectangle 49"/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1" name="Freeform 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3" name="Rectangle 52"/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4" name="Group 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9" name="AutoShape 54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0" name="AutoShape 55"/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6" name="Group 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7" name="AutoShape 58"/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8" name="AutoShape 59"/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7" name="Rectangle 60"/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8" name="Rectangle 61"/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9" name="Group 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5" name="AutoShape 63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6" name="AutoShape 64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0" name="Freeform 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1" name="Group 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3" name="AutoShape 6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" name="AutoShape 68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2" name="Rectangle 69"/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3" name="Freeform 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4" name="Freeform 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5" name="Oval 72"/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7" name="AutoShape 74"/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8" name="AutoShape 75"/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9" name="Oval 76"/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0" name="Oval 77"/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1" name="Oval 78"/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2" name="Rectangle 79"/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0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Cont..</a:t>
            </a:r>
            <a:r>
              <a:rPr lang="is-IS" dirty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client initiates </a:t>
            </a:r>
            <a:r>
              <a:rPr lang="en-US" dirty="0">
                <a:solidFill>
                  <a:srgbClr val="C00000"/>
                </a:solidFill>
              </a:rPr>
              <a:t>TCP connection </a:t>
            </a:r>
            <a:r>
              <a:rPr lang="en-US" dirty="0"/>
              <a:t>(creates socket) to server using port </a:t>
            </a:r>
            <a:r>
              <a:rPr lang="en-US" dirty="0">
                <a:solidFill>
                  <a:srgbClr val="C00000"/>
                </a:solidFill>
              </a:rPr>
              <a:t>80.</a:t>
            </a:r>
          </a:p>
          <a:p>
            <a:pPr algn="just"/>
            <a:r>
              <a:rPr lang="en-US" dirty="0"/>
              <a:t>A server accepts TCP connection from client.</a:t>
            </a:r>
          </a:p>
          <a:p>
            <a:pPr algn="just"/>
            <a:r>
              <a:rPr lang="en-US" dirty="0"/>
              <a:t>HTTP messages (application-layer protocol messages) exchanged between browser (HTTP client) and Web server (HTTP server).</a:t>
            </a:r>
          </a:p>
          <a:p>
            <a:pPr algn="just"/>
            <a:r>
              <a:rPr lang="en-US" dirty="0"/>
              <a:t>HTTP is “</a:t>
            </a:r>
            <a:r>
              <a:rPr lang="en-US" dirty="0">
                <a:solidFill>
                  <a:srgbClr val="C00000"/>
                </a:solidFill>
              </a:rPr>
              <a:t>stateless protocol</a:t>
            </a:r>
            <a:r>
              <a:rPr lang="en-US" dirty="0"/>
              <a:t>”, server maintains no information about past client requests.</a:t>
            </a:r>
          </a:p>
          <a:p>
            <a:r>
              <a:rPr lang="en-US" dirty="0"/>
              <a:t>HTTP connection types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Non-persistent HTTP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Persistent HTTP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just"/>
            <a:r>
              <a:rPr lang="en-IN" sz="2000" dirty="0"/>
              <a:t>A Network application is an application </a:t>
            </a:r>
            <a:r>
              <a:rPr lang="en-IN" sz="2000" dirty="0">
                <a:solidFill>
                  <a:srgbClr val="C00000"/>
                </a:solidFill>
              </a:rPr>
              <a:t>running on one host </a:t>
            </a:r>
            <a:r>
              <a:rPr lang="en-IN" sz="2000" dirty="0"/>
              <a:t>and provides a </a:t>
            </a:r>
            <a:r>
              <a:rPr lang="en-IN" sz="2000" dirty="0">
                <a:solidFill>
                  <a:srgbClr val="C00000"/>
                </a:solidFill>
              </a:rPr>
              <a:t>communication</a:t>
            </a:r>
            <a:r>
              <a:rPr lang="en-IN" sz="2000" dirty="0"/>
              <a:t> to another application </a:t>
            </a:r>
            <a:r>
              <a:rPr lang="en-IN" sz="2000" dirty="0">
                <a:solidFill>
                  <a:srgbClr val="C00000"/>
                </a:solidFill>
              </a:rPr>
              <a:t>running on a different host</a:t>
            </a:r>
            <a:r>
              <a:rPr lang="en-IN" sz="2000" dirty="0"/>
              <a:t>. </a:t>
            </a:r>
            <a:endParaRPr lang="en-US" sz="2000" dirty="0"/>
          </a:p>
          <a:p>
            <a:pPr lvl="0" algn="just"/>
            <a:r>
              <a:rPr lang="en-IN" sz="2000" dirty="0"/>
              <a:t>A network application development is writing </a:t>
            </a:r>
            <a:r>
              <a:rPr lang="en-IN" sz="2000" dirty="0">
                <a:solidFill>
                  <a:srgbClr val="C00000"/>
                </a:solidFill>
              </a:rPr>
              <a:t>programs</a:t>
            </a:r>
            <a:r>
              <a:rPr lang="en-IN" sz="2000" dirty="0"/>
              <a:t> that </a:t>
            </a:r>
            <a:r>
              <a:rPr lang="en-IN" sz="2000" dirty="0">
                <a:solidFill>
                  <a:srgbClr val="C00000"/>
                </a:solidFill>
              </a:rPr>
              <a:t>run</a:t>
            </a:r>
            <a:r>
              <a:rPr lang="en-IN" sz="2000" dirty="0"/>
              <a:t> on different end systems and </a:t>
            </a:r>
            <a:r>
              <a:rPr lang="en-IN" sz="2000" dirty="0">
                <a:solidFill>
                  <a:srgbClr val="C00000"/>
                </a:solidFill>
              </a:rPr>
              <a:t>communicate</a:t>
            </a:r>
            <a:r>
              <a:rPr lang="en-IN" sz="2000" dirty="0"/>
              <a:t> with each other over the network.  </a:t>
            </a:r>
            <a:endParaRPr lang="en-US" sz="2000" dirty="0"/>
          </a:p>
          <a:p>
            <a:pPr lvl="0" algn="just"/>
            <a:r>
              <a:rPr lang="en-IN" sz="2000" dirty="0"/>
              <a:t>In the Web application there are two different programs that communicate with each other: </a:t>
            </a:r>
          </a:p>
          <a:p>
            <a:pPr lvl="1">
              <a:buClr>
                <a:schemeClr val="tx1"/>
              </a:buClr>
            </a:pPr>
            <a:r>
              <a:rPr lang="en-IN" sz="1800" dirty="0">
                <a:solidFill>
                  <a:srgbClr val="C00000"/>
                </a:solidFill>
              </a:rPr>
              <a:t>Browser</a:t>
            </a:r>
            <a:r>
              <a:rPr lang="en-IN" sz="1800" dirty="0"/>
              <a:t> program running in the </a:t>
            </a:r>
            <a:r>
              <a:rPr lang="en-IN" sz="1800" dirty="0">
                <a:solidFill>
                  <a:srgbClr val="C00000"/>
                </a:solidFill>
              </a:rPr>
              <a:t>user's</a:t>
            </a:r>
            <a:r>
              <a:rPr lang="en-IN" sz="1800" dirty="0"/>
              <a:t> host.</a:t>
            </a:r>
          </a:p>
          <a:p>
            <a:pPr lvl="1">
              <a:buClr>
                <a:schemeClr val="tx1"/>
              </a:buClr>
            </a:pPr>
            <a:r>
              <a:rPr lang="en-IN" sz="1800" dirty="0">
                <a:solidFill>
                  <a:srgbClr val="C00000"/>
                </a:solidFill>
              </a:rPr>
              <a:t>Web server </a:t>
            </a:r>
            <a:r>
              <a:rPr lang="en-IN" sz="1800" dirty="0"/>
              <a:t>program running in the </a:t>
            </a:r>
            <a:r>
              <a:rPr lang="en-IN" sz="1800" dirty="0">
                <a:solidFill>
                  <a:srgbClr val="C00000"/>
                </a:solidFill>
              </a:rPr>
              <a:t>Web server </a:t>
            </a:r>
            <a:r>
              <a:rPr lang="en-IN" sz="1800" dirty="0"/>
              <a:t>host.</a:t>
            </a:r>
            <a:endParaRPr lang="en-US" sz="1800" dirty="0"/>
          </a:p>
          <a:p>
            <a:pPr lvl="0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59846" y="4174776"/>
            <a:ext cx="6191905" cy="1728878"/>
            <a:chOff x="1759846" y="4174776"/>
            <a:chExt cx="6191905" cy="172887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543" y="4659666"/>
              <a:ext cx="3455523" cy="12439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9846" y="4435642"/>
              <a:ext cx="1855751" cy="1391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35641"/>
              <a:ext cx="1855751" cy="139181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43790" y="4174776"/>
              <a:ext cx="622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96814" y="4190634"/>
              <a:ext cx="622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809" y="4026124"/>
            <a:ext cx="5753100" cy="22222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477" y="4097592"/>
            <a:ext cx="4431234" cy="20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7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0300BB-0684-3D4D-B567-35472858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Non-persistent HTTP &amp;</a:t>
            </a:r>
            <a:br>
              <a:rPr lang="en-US" dirty="0"/>
            </a:br>
            <a:r>
              <a:rPr lang="en-US" dirty="0"/>
              <a:t>Persistent HTTP Connection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6A5FEA-2519-DF4A-9E30-CE87FAAD5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11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C290E3E9-8906-CA43-84BA-1932115F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Non-persistent &amp; Persistent Connection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2107471-F6AE-5548-BB20-217F12698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600" y="990600"/>
            <a:ext cx="4989000" cy="5334000"/>
          </a:xfrm>
        </p:spPr>
        <p:txBody>
          <a:bodyPr>
            <a:normAutofit/>
          </a:bodyPr>
          <a:lstStyle/>
          <a:p>
            <a:pPr marL="342900" lvl="1" indent="-3429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>
                <a:ea typeface="ＭＳ Ｐゴシック" charset="-128"/>
              </a:rPr>
              <a:t>In Client-Server communication, Client making a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series of requests</a:t>
            </a:r>
            <a:r>
              <a:rPr lang="en-US" sz="2200" dirty="0">
                <a:ea typeface="ＭＳ Ｐゴシック" charset="-128"/>
              </a:rPr>
              <a:t> to server, Server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responding</a:t>
            </a:r>
            <a:r>
              <a:rPr lang="en-US" sz="2200" dirty="0">
                <a:ea typeface="ＭＳ Ｐゴシック" charset="-128"/>
              </a:rPr>
              <a:t> to each of the requests. </a:t>
            </a:r>
          </a:p>
          <a:p>
            <a:pPr marL="342900" lvl="1" indent="-3429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>
                <a:ea typeface="ＭＳ Ｐゴシック" charset="-128"/>
              </a:rPr>
              <a:t>Series of requests may be made back to back or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periodically</a:t>
            </a:r>
            <a:r>
              <a:rPr lang="en-US" sz="2200" dirty="0">
                <a:ea typeface="ＭＳ Ｐゴシック" charset="-128"/>
              </a:rPr>
              <a:t> at regular time interval.</a:t>
            </a:r>
          </a:p>
          <a:p>
            <a:pPr marL="342900" lvl="1" indent="-34290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>
                <a:ea typeface="ＭＳ Ｐゴシック" charset="-128"/>
              </a:rPr>
              <a:t>So, Application developer need to make an important decision; </a:t>
            </a:r>
          </a:p>
          <a:p>
            <a:pPr marL="742950" lvl="2" indent="-342900" algn="just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000" dirty="0">
                <a:ea typeface="ＭＳ Ｐゴシック" charset="-128"/>
              </a:rPr>
              <a:t>Should each request/response pair be sent over a </a:t>
            </a:r>
            <a:r>
              <a:rPr lang="en-US" sz="2000" dirty="0">
                <a:solidFill>
                  <a:srgbClr val="C00000"/>
                </a:solidFill>
                <a:ea typeface="ＭＳ Ｐゴシック" charset="-128"/>
              </a:rPr>
              <a:t>separate TCP connection</a:t>
            </a:r>
            <a:r>
              <a:rPr lang="en-US" sz="2000" dirty="0">
                <a:ea typeface="ＭＳ Ｐゴシック" charset="-128"/>
              </a:rPr>
              <a:t>.</a:t>
            </a:r>
          </a:p>
          <a:p>
            <a:pPr marL="742950" lvl="2" indent="-342900" algn="just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  <a:ea typeface="ＭＳ Ｐゴシック" charset="-128"/>
              </a:rPr>
              <a:t>OR</a:t>
            </a:r>
            <a:r>
              <a:rPr lang="en-US" sz="2000" dirty="0">
                <a:ea typeface="ＭＳ Ｐゴシック" charset="-128"/>
              </a:rPr>
              <a:t> should all of the requests and corresponding responses be sent over </a:t>
            </a:r>
            <a:r>
              <a:rPr lang="en-US" sz="2000" dirty="0">
                <a:solidFill>
                  <a:srgbClr val="C00000"/>
                </a:solidFill>
                <a:ea typeface="ＭＳ Ｐゴシック" charset="-128"/>
              </a:rPr>
              <a:t>same TCP connection</a:t>
            </a:r>
            <a:r>
              <a:rPr lang="en-US" sz="2000" dirty="0">
                <a:ea typeface="ＭＳ Ｐゴシック" charset="-128"/>
              </a:rPr>
              <a:t>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5BE06D4-8334-2240-B1A4-0331BD625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0" y="990600"/>
            <a:ext cx="3617400" cy="5334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293A775-D285-7243-93F3-7AE22FB4B4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C187001-C427-7E47-BAD5-577D4185B5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752" y="2209800"/>
            <a:ext cx="1066800" cy="106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6C3E84D-84CE-B74D-82B8-0A3D1DF666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1100" y="3046896"/>
            <a:ext cx="1422400" cy="1422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3A20ABC4-1347-9044-82CE-07C0C52DFF0F}"/>
              </a:ext>
            </a:extLst>
          </p:cNvPr>
          <p:cNvCxnSpPr>
            <a:cxnSpLocks/>
          </p:cNvCxnSpPr>
          <p:nvPr/>
        </p:nvCxnSpPr>
        <p:spPr>
          <a:xfrm>
            <a:off x="6571020" y="2590800"/>
            <a:ext cx="1046790" cy="45609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A3A3E301-4D1F-134F-B56E-579C0923C53C}"/>
              </a:ext>
            </a:extLst>
          </p:cNvPr>
          <p:cNvCxnSpPr>
            <a:cxnSpLocks/>
          </p:cNvCxnSpPr>
          <p:nvPr/>
        </p:nvCxnSpPr>
        <p:spPr>
          <a:xfrm>
            <a:off x="6476910" y="3046896"/>
            <a:ext cx="954190" cy="44167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2A8C4CC-030B-144B-999E-920BF0B65DC8}"/>
              </a:ext>
            </a:extLst>
          </p:cNvPr>
          <p:cNvCxnSpPr>
            <a:cxnSpLocks/>
          </p:cNvCxnSpPr>
          <p:nvPr/>
        </p:nvCxnSpPr>
        <p:spPr>
          <a:xfrm>
            <a:off x="5990064" y="3262796"/>
            <a:ext cx="1383568" cy="80755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7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repeatCount="indefinite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Non-persistent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spcAft>
                <a:spcPts val="600"/>
              </a:spcAft>
            </a:pPr>
            <a:r>
              <a:rPr lang="en-IN" dirty="0"/>
              <a:t>A non-persistent connection is closed after the server sends the requested object to the client. </a:t>
            </a:r>
          </a:p>
          <a:p>
            <a:pPr lvl="0" algn="just">
              <a:spcAft>
                <a:spcPts val="600"/>
              </a:spcAft>
            </a:pPr>
            <a:r>
              <a:rPr lang="en-IN" dirty="0"/>
              <a:t>The connection is used exactly for </a:t>
            </a:r>
            <a:r>
              <a:rPr lang="en-IN" dirty="0">
                <a:solidFill>
                  <a:srgbClr val="C00000"/>
                </a:solidFill>
              </a:rPr>
              <a:t>one request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one response</a:t>
            </a:r>
            <a:r>
              <a:rPr lang="en-IN" dirty="0"/>
              <a:t>.</a:t>
            </a:r>
            <a:endParaRPr lang="en-US" dirty="0"/>
          </a:p>
          <a:p>
            <a:pPr lvl="0" algn="just">
              <a:spcAft>
                <a:spcPts val="600"/>
              </a:spcAft>
            </a:pPr>
            <a:r>
              <a:rPr lang="en-IN" dirty="0"/>
              <a:t>For downloading </a:t>
            </a:r>
            <a:r>
              <a:rPr lang="en-IN" dirty="0">
                <a:solidFill>
                  <a:srgbClr val="C00000"/>
                </a:solidFill>
              </a:rPr>
              <a:t>multiple objects</a:t>
            </a:r>
            <a:r>
              <a:rPr lang="en-IN" dirty="0"/>
              <a:t> it required </a:t>
            </a:r>
            <a:r>
              <a:rPr lang="en-IN" dirty="0">
                <a:solidFill>
                  <a:srgbClr val="C00000"/>
                </a:solidFill>
              </a:rPr>
              <a:t>multiple connections</a:t>
            </a:r>
            <a:r>
              <a:rPr lang="en-IN" dirty="0"/>
              <a:t>.</a:t>
            </a:r>
            <a:endParaRPr lang="en-US" dirty="0"/>
          </a:p>
          <a:p>
            <a:pPr lvl="0" algn="just">
              <a:spcAft>
                <a:spcPts val="600"/>
              </a:spcAft>
            </a:pPr>
            <a:r>
              <a:rPr lang="en-IN" dirty="0"/>
              <a:t>Non-persistent connections are the default mode for </a:t>
            </a:r>
            <a:r>
              <a:rPr lang="en-IN" dirty="0">
                <a:solidFill>
                  <a:srgbClr val="C00000"/>
                </a:solidFill>
              </a:rPr>
              <a:t>HTTP/1.0</a:t>
            </a:r>
            <a:r>
              <a:rPr lang="en-IN" dirty="0"/>
              <a:t>.</a:t>
            </a:r>
          </a:p>
          <a:p>
            <a:pPr lvl="0" algn="just"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</a:rPr>
              <a:t>Example:</a:t>
            </a:r>
          </a:p>
          <a:p>
            <a:pPr lvl="0" algn="just">
              <a:spcAft>
                <a:spcPts val="600"/>
              </a:spcAft>
            </a:pPr>
            <a:r>
              <a:rPr lang="en-US" dirty="0"/>
              <a:t>Transferring a webpage from server to client, webpage consists of a base HTML file and 10 JPEG images. </a:t>
            </a:r>
          </a:p>
          <a:p>
            <a:pPr lvl="0" algn="just">
              <a:spcAft>
                <a:spcPts val="600"/>
              </a:spcAft>
            </a:pPr>
            <a:r>
              <a:rPr lang="en-US" dirty="0"/>
              <a:t>Total 11 object are reside on server.</a:t>
            </a:r>
          </a:p>
        </p:txBody>
      </p:sp>
    </p:spTree>
    <p:extLst>
      <p:ext uri="{BB962C8B-B14F-4D97-AF65-F5344CB8AC3E}">
        <p14:creationId xmlns:p14="http://schemas.microsoft.com/office/powerpoint/2010/main" val="11337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4875426" y="4528566"/>
            <a:ext cx="3667127" cy="3148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269083" y="5715790"/>
            <a:ext cx="3619499" cy="6088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269083" y="4805292"/>
            <a:ext cx="4350539" cy="85255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875426" y="3236176"/>
            <a:ext cx="3667127" cy="112804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241393" y="2895600"/>
            <a:ext cx="4011215" cy="13264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4691063" y="1969755"/>
            <a:ext cx="4062013" cy="10782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269084" y="1687283"/>
            <a:ext cx="4026691" cy="8697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Non-persistent HTTP – Cont.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URL: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295400" y="1041400"/>
            <a:ext cx="6996113" cy="457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None/>
            </a:pPr>
            <a:r>
              <a:rPr lang="en-US" altLang="en-US" b="1" dirty="0" err="1">
                <a:latin typeface="Courier New" charset="0"/>
              </a:rPr>
              <a:t>www.someSchool.edu</a:t>
            </a:r>
            <a:r>
              <a:rPr lang="en-US" altLang="en-US" b="1" dirty="0">
                <a:latin typeface="Courier New" charset="0"/>
              </a:rPr>
              <a:t>/</a:t>
            </a:r>
            <a:r>
              <a:rPr lang="en-US" altLang="en-US" b="1" dirty="0" err="1">
                <a:latin typeface="Courier New" charset="0"/>
              </a:rPr>
              <a:t>someDepartment</a:t>
            </a:r>
            <a:r>
              <a:rPr lang="en-US" altLang="en-US" b="1" dirty="0">
                <a:latin typeface="Courier New" charset="0"/>
              </a:rPr>
              <a:t>/</a:t>
            </a:r>
            <a:r>
              <a:rPr lang="en-US" altLang="en-US" b="1" dirty="0" err="1">
                <a:latin typeface="Courier New" charset="0"/>
              </a:rPr>
              <a:t>home.index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67" name="Rectangle 4"/>
          <p:cNvSpPr txBox="1">
            <a:spLocks noChangeArrowheads="1"/>
          </p:cNvSpPr>
          <p:nvPr/>
        </p:nvSpPr>
        <p:spPr>
          <a:xfrm>
            <a:off x="250036" y="1653379"/>
            <a:ext cx="4452934" cy="1017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dirty="0">
                <a:solidFill>
                  <a:srgbClr val="CC0000"/>
                </a:solidFill>
                <a:ea typeface="ＭＳ Ｐゴシック" charset="-128"/>
              </a:rPr>
              <a:t>1a</a:t>
            </a:r>
            <a:r>
              <a:rPr lang="en-US" altLang="en-US" sz="1800" dirty="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en-US" sz="1800" dirty="0">
                <a:ea typeface="ＭＳ Ｐゴシック" charset="-128"/>
              </a:rPr>
              <a:t> HTTP client initiates TCP connection to HTTP server (process) at </a:t>
            </a:r>
            <a:r>
              <a:rPr lang="en-US" altLang="en-US" sz="1800" dirty="0" err="1">
                <a:ea typeface="ＭＳ Ｐゴシック" charset="-128"/>
              </a:rPr>
              <a:t>www.someSchool.edu</a:t>
            </a:r>
            <a:r>
              <a:rPr lang="en-US" altLang="en-US" sz="1800" dirty="0">
                <a:ea typeface="ＭＳ Ｐゴシック" charset="-128"/>
              </a:rPr>
              <a:t> on port 80</a:t>
            </a:r>
          </a:p>
        </p:txBody>
      </p:sp>
      <p:sp>
        <p:nvSpPr>
          <p:cNvPr id="68" name="Rectangle 6"/>
          <p:cNvSpPr>
            <a:spLocks noChangeArrowheads="1"/>
          </p:cNvSpPr>
          <p:nvPr/>
        </p:nvSpPr>
        <p:spPr bwMode="auto">
          <a:xfrm>
            <a:off x="4665266" y="1914128"/>
            <a:ext cx="44005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1b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server at host </a:t>
            </a:r>
            <a:r>
              <a:rPr lang="en-US" altLang="en-US" sz="1800" dirty="0" err="1">
                <a:latin typeface="+mn-lt"/>
              </a:rPr>
              <a:t>www.someSchool.edu</a:t>
            </a:r>
            <a:r>
              <a:rPr lang="en-US" altLang="en-US" sz="1800" dirty="0">
                <a:latin typeface="+mn-lt"/>
              </a:rPr>
              <a:t> waiting for TCP connection at port 80.  </a:t>
            </a:r>
            <a:r>
              <a:rPr lang="ja-JP" altLang="en-US" sz="1800" dirty="0">
                <a:latin typeface="+mn-lt"/>
              </a:rPr>
              <a:t>“</a:t>
            </a:r>
            <a:r>
              <a:rPr lang="en-US" altLang="ja-JP" sz="1800" dirty="0">
                <a:latin typeface="+mn-lt"/>
              </a:rPr>
              <a:t>accepts</a:t>
            </a:r>
            <a:r>
              <a:rPr lang="ja-JP" altLang="en-US" sz="1800" dirty="0">
                <a:latin typeface="+mn-lt"/>
              </a:rPr>
              <a:t>”</a:t>
            </a:r>
            <a:r>
              <a:rPr lang="en-US" altLang="ja-JP" sz="1800" dirty="0">
                <a:latin typeface="+mn-lt"/>
              </a:rPr>
              <a:t> connection, notifying client</a:t>
            </a:r>
            <a:endParaRPr lang="en-US" altLang="en-US" sz="1800" dirty="0">
              <a:latin typeface="+mn-lt"/>
            </a:endParaRPr>
          </a:p>
        </p:txBody>
      </p:sp>
      <p:sp>
        <p:nvSpPr>
          <p:cNvPr id="69" name="Line 8"/>
          <p:cNvSpPr>
            <a:spLocks noChangeShapeType="1"/>
          </p:cNvSpPr>
          <p:nvPr/>
        </p:nvSpPr>
        <p:spPr bwMode="auto">
          <a:xfrm>
            <a:off x="3748088" y="1972068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247653" y="2830500"/>
            <a:ext cx="4024313" cy="145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2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client sends HTTP </a:t>
            </a:r>
            <a:r>
              <a:rPr lang="en-US" altLang="en-US" sz="1800" i="1" dirty="0">
                <a:solidFill>
                  <a:srgbClr val="000099"/>
                </a:solidFill>
                <a:latin typeface="+mn-lt"/>
              </a:rPr>
              <a:t>request message</a:t>
            </a:r>
            <a:r>
              <a:rPr lang="en-US" altLang="en-US" sz="1800" dirty="0">
                <a:latin typeface="+mn-lt"/>
              </a:rPr>
              <a:t> (containing URL) into TCP connection socket. Message indicates that client wants object </a:t>
            </a:r>
            <a:r>
              <a:rPr lang="en-US" altLang="en-US" sz="1800" dirty="0" err="1">
                <a:latin typeface="+mn-lt"/>
              </a:rPr>
              <a:t>someDepartment</a:t>
            </a:r>
            <a:r>
              <a:rPr lang="en-US" altLang="en-US" sz="1800" dirty="0">
                <a:latin typeface="+mn-lt"/>
              </a:rPr>
              <a:t>/</a:t>
            </a:r>
            <a:r>
              <a:rPr lang="en-US" altLang="en-US" sz="1800" dirty="0" err="1">
                <a:latin typeface="+mn-lt"/>
              </a:rPr>
              <a:t>home.index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 flipH="1">
            <a:off x="3748089" y="2688826"/>
            <a:ext cx="1095374" cy="38973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7"/>
          <p:cNvSpPr>
            <a:spLocks noChangeArrowheads="1"/>
          </p:cNvSpPr>
          <p:nvPr/>
        </p:nvSpPr>
        <p:spPr bwMode="auto">
          <a:xfrm>
            <a:off x="4877716" y="3215356"/>
            <a:ext cx="3810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3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server receives request message, forms </a:t>
            </a:r>
            <a:r>
              <a:rPr lang="en-US" altLang="en-US" sz="1800" i="1" dirty="0">
                <a:solidFill>
                  <a:srgbClr val="000099"/>
                </a:solidFill>
                <a:latin typeface="+mn-lt"/>
              </a:rPr>
              <a:t>response message</a:t>
            </a:r>
            <a:r>
              <a:rPr lang="en-US" altLang="en-US" sz="1800" dirty="0">
                <a:latin typeface="+mn-lt"/>
              </a:rPr>
              <a:t> containing requested object, and sends message into its socket</a:t>
            </a:r>
          </a:p>
        </p:txBody>
      </p:sp>
      <p:sp>
        <p:nvSpPr>
          <p:cNvPr id="73" name="Line 9"/>
          <p:cNvSpPr>
            <a:spLocks noChangeShapeType="1"/>
          </p:cNvSpPr>
          <p:nvPr/>
        </p:nvSpPr>
        <p:spPr bwMode="auto">
          <a:xfrm>
            <a:off x="3892551" y="3164056"/>
            <a:ext cx="1091407" cy="64174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 flipH="1">
            <a:off x="3888583" y="4185151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8"/>
          <p:cNvSpPr>
            <a:spLocks noChangeArrowheads="1"/>
          </p:cNvSpPr>
          <p:nvPr/>
        </p:nvSpPr>
        <p:spPr bwMode="auto">
          <a:xfrm>
            <a:off x="4819649" y="4490466"/>
            <a:ext cx="4324351" cy="49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  4.</a:t>
            </a:r>
            <a:r>
              <a:rPr lang="en-US" altLang="en-US" sz="1800" dirty="0">
                <a:latin typeface="+mn-lt"/>
              </a:rPr>
              <a:t> HTTP server closes TCP connection. </a:t>
            </a:r>
          </a:p>
        </p:txBody>
      </p:sp>
      <p:sp>
        <p:nvSpPr>
          <p:cNvPr id="76" name="Rectangle 6"/>
          <p:cNvSpPr txBox="1">
            <a:spLocks noChangeArrowheads="1"/>
          </p:cNvSpPr>
          <p:nvPr/>
        </p:nvSpPr>
        <p:spPr>
          <a:xfrm>
            <a:off x="253209" y="4772024"/>
            <a:ext cx="4590254" cy="8960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9713">
              <a:buFont typeface="Wingdings" charset="2"/>
              <a:buNone/>
            </a:pPr>
            <a:r>
              <a:rPr lang="en-US" altLang="en-US" sz="1800" dirty="0">
                <a:solidFill>
                  <a:srgbClr val="CC0000"/>
                </a:solidFill>
                <a:ea typeface="ＭＳ Ｐゴシック" charset="-128"/>
              </a:rPr>
              <a:t>5.</a:t>
            </a:r>
            <a:r>
              <a:rPr lang="en-US" altLang="en-US" sz="1800" dirty="0">
                <a:ea typeface="ＭＳ Ｐゴシック" charset="-128"/>
              </a:rPr>
              <a:t> HTTP client receives response message containing html file, displays html. Parsing html file, finds 10 referenced jpeg objects</a:t>
            </a:r>
          </a:p>
        </p:txBody>
      </p:sp>
      <p:sp>
        <p:nvSpPr>
          <p:cNvPr id="77" name="Rectangle 7"/>
          <p:cNvSpPr>
            <a:spLocks noChangeArrowheads="1"/>
          </p:cNvSpPr>
          <p:nvPr/>
        </p:nvSpPr>
        <p:spPr bwMode="auto">
          <a:xfrm>
            <a:off x="269084" y="571579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6.</a:t>
            </a:r>
            <a:r>
              <a:rPr lang="en-US" altLang="en-US" sz="1800" dirty="0">
                <a:latin typeface="+mn-lt"/>
              </a:rPr>
              <a:t> Steps 1-5 repeated for each of 10 jpeg objects</a:t>
            </a:r>
          </a:p>
        </p:txBody>
      </p:sp>
      <p:grpSp>
        <p:nvGrpSpPr>
          <p:cNvPr id="85" name="Group 84"/>
          <p:cNvGrpSpPr/>
          <p:nvPr/>
        </p:nvGrpSpPr>
        <p:grpSpPr>
          <a:xfrm flipH="1">
            <a:off x="8473190" y="1653379"/>
            <a:ext cx="745845" cy="4816934"/>
            <a:chOff x="-5046783" y="2095500"/>
            <a:chExt cx="12167477" cy="4816934"/>
          </a:xfrm>
        </p:grpSpPr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476250" y="2095500"/>
              <a:ext cx="0" cy="44958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4" name="Text Box 12"/>
            <p:cNvSpPr txBox="1">
              <a:spLocks noChangeArrowheads="1"/>
            </p:cNvSpPr>
            <p:nvPr/>
          </p:nvSpPr>
          <p:spPr bwMode="auto">
            <a:xfrm>
              <a:off x="-5046783" y="6512324"/>
              <a:ext cx="1216747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rgbClr val="0070C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03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9" grpId="0" animBg="1"/>
      <p:bldP spid="67" grpId="0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 animBg="1"/>
      <p:bldP spid="75" grpId="0"/>
      <p:bldP spid="76" grpId="0"/>
      <p:bldP spid="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Non-persistent HTTP: Response time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C00000"/>
                </a:solidFill>
              </a:rPr>
              <a:t>RTT(round-trip time): </a:t>
            </a:r>
            <a:r>
              <a:rPr lang="en-US" sz="2400" dirty="0"/>
              <a:t>A time for a small packet to travel from client to server and vice versa.</a:t>
            </a:r>
          </a:p>
          <a:p>
            <a:pPr algn="just"/>
            <a:r>
              <a:rPr lang="en-US" sz="2400" dirty="0">
                <a:solidFill>
                  <a:srgbClr val="C00000"/>
                </a:solidFill>
              </a:rPr>
              <a:t>HTTP response time</a:t>
            </a:r>
            <a:r>
              <a:rPr lang="en-US" sz="2400" dirty="0"/>
              <a:t>:</a:t>
            </a:r>
          </a:p>
          <a:p>
            <a:pPr lvl="1" algn="just"/>
            <a:r>
              <a:rPr lang="en-US" sz="2000" dirty="0"/>
              <a:t>one RTT to initiate TCP connection.</a:t>
            </a:r>
          </a:p>
          <a:p>
            <a:pPr lvl="1" algn="just"/>
            <a:r>
              <a:rPr lang="en-US" sz="2000" dirty="0"/>
              <a:t>one RTT for HTTP request and first few bytes of HTTP response to return.</a:t>
            </a:r>
          </a:p>
          <a:p>
            <a:pPr lvl="1" algn="just"/>
            <a:r>
              <a:rPr lang="en-US" sz="2000" dirty="0"/>
              <a:t>File transmission time</a:t>
            </a:r>
          </a:p>
          <a:p>
            <a:endParaRPr lang="en-US" dirty="0"/>
          </a:p>
        </p:txBody>
      </p:sp>
      <p:sp>
        <p:nvSpPr>
          <p:cNvPr id="63" name="Line 15"/>
          <p:cNvSpPr>
            <a:spLocks noChangeShapeType="1"/>
          </p:cNvSpPr>
          <p:nvPr/>
        </p:nvSpPr>
        <p:spPr bwMode="auto">
          <a:xfrm>
            <a:off x="6112926" y="1794695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4" name="Line 16"/>
          <p:cNvSpPr>
            <a:spLocks noChangeShapeType="1"/>
          </p:cNvSpPr>
          <p:nvPr/>
        </p:nvSpPr>
        <p:spPr bwMode="auto">
          <a:xfrm>
            <a:off x="7803613" y="1788345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6127213" y="2026470"/>
            <a:ext cx="1684338" cy="390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flipH="1">
            <a:off x="6112926" y="2464620"/>
            <a:ext cx="1673225" cy="403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7" name="Line 19"/>
          <p:cNvSpPr>
            <a:spLocks noChangeShapeType="1"/>
          </p:cNvSpPr>
          <p:nvPr/>
        </p:nvSpPr>
        <p:spPr bwMode="auto">
          <a:xfrm>
            <a:off x="6120863" y="2972620"/>
            <a:ext cx="1684338" cy="390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8" name="Line 20"/>
          <p:cNvSpPr>
            <a:spLocks noChangeShapeType="1"/>
          </p:cNvSpPr>
          <p:nvPr/>
        </p:nvSpPr>
        <p:spPr bwMode="auto">
          <a:xfrm flipH="1">
            <a:off x="6136738" y="3455220"/>
            <a:ext cx="1673225" cy="379412"/>
          </a:xfrm>
          <a:prstGeom prst="line">
            <a:avLst/>
          </a:prstGeom>
          <a:noFill/>
          <a:ln w="127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69" name="AutoShape 21"/>
          <p:cNvSpPr>
            <a:spLocks/>
          </p:cNvSpPr>
          <p:nvPr/>
        </p:nvSpPr>
        <p:spPr bwMode="auto">
          <a:xfrm>
            <a:off x="7882988" y="3371082"/>
            <a:ext cx="74613" cy="182563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0" name="Text Box 22"/>
          <p:cNvSpPr txBox="1">
            <a:spLocks noChangeArrowheads="1"/>
          </p:cNvSpPr>
          <p:nvPr/>
        </p:nvSpPr>
        <p:spPr bwMode="auto">
          <a:xfrm>
            <a:off x="7913151" y="3067870"/>
            <a:ext cx="9652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time to </a:t>
            </a:r>
          </a:p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transmit </a:t>
            </a:r>
          </a:p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file</a:t>
            </a:r>
          </a:p>
        </p:txBody>
      </p:sp>
      <p:sp>
        <p:nvSpPr>
          <p:cNvPr id="71" name="Line 23"/>
          <p:cNvSpPr>
            <a:spLocks noChangeShapeType="1"/>
          </p:cNvSpPr>
          <p:nvPr/>
        </p:nvSpPr>
        <p:spPr bwMode="auto">
          <a:xfrm>
            <a:off x="5722401" y="2001070"/>
            <a:ext cx="3905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2" name="Text Box 24"/>
          <p:cNvSpPr txBox="1">
            <a:spLocks noChangeArrowheads="1"/>
          </p:cNvSpPr>
          <p:nvPr/>
        </p:nvSpPr>
        <p:spPr bwMode="auto">
          <a:xfrm>
            <a:off x="4592101" y="1713732"/>
            <a:ext cx="12319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initiate TCP</a:t>
            </a:r>
          </a:p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connection</a:t>
            </a:r>
          </a:p>
        </p:txBody>
      </p:sp>
      <p:sp>
        <p:nvSpPr>
          <p:cNvPr id="73" name="AutoShape 25"/>
          <p:cNvSpPr>
            <a:spLocks/>
          </p:cNvSpPr>
          <p:nvPr/>
        </p:nvSpPr>
        <p:spPr bwMode="auto">
          <a:xfrm>
            <a:off x="5857338" y="2051870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4" name="Text Box 26"/>
          <p:cNvSpPr txBox="1">
            <a:spLocks noChangeArrowheads="1"/>
          </p:cNvSpPr>
          <p:nvPr/>
        </p:nvSpPr>
        <p:spPr bwMode="auto">
          <a:xfrm>
            <a:off x="5374738" y="2263007"/>
            <a:ext cx="5778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RTT</a:t>
            </a:r>
          </a:p>
        </p:txBody>
      </p:sp>
      <p:sp>
        <p:nvSpPr>
          <p:cNvPr id="75" name="Line 27"/>
          <p:cNvSpPr>
            <a:spLocks noChangeShapeType="1"/>
          </p:cNvSpPr>
          <p:nvPr/>
        </p:nvSpPr>
        <p:spPr bwMode="auto">
          <a:xfrm>
            <a:off x="5771613" y="2905945"/>
            <a:ext cx="3540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6" name="Text Box 28"/>
          <p:cNvSpPr txBox="1">
            <a:spLocks noChangeArrowheads="1"/>
          </p:cNvSpPr>
          <p:nvPr/>
        </p:nvSpPr>
        <p:spPr bwMode="auto">
          <a:xfrm>
            <a:off x="5020726" y="2605907"/>
            <a:ext cx="8620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request</a:t>
            </a:r>
          </a:p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file</a:t>
            </a:r>
          </a:p>
        </p:txBody>
      </p:sp>
      <p:sp>
        <p:nvSpPr>
          <p:cNvPr id="77" name="AutoShape 29"/>
          <p:cNvSpPr>
            <a:spLocks/>
          </p:cNvSpPr>
          <p:nvPr/>
        </p:nvSpPr>
        <p:spPr bwMode="auto">
          <a:xfrm>
            <a:off x="5863688" y="2961507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8" name="Text Box 30"/>
          <p:cNvSpPr txBox="1">
            <a:spLocks noChangeArrowheads="1"/>
          </p:cNvSpPr>
          <p:nvPr/>
        </p:nvSpPr>
        <p:spPr bwMode="auto">
          <a:xfrm>
            <a:off x="5393788" y="3185345"/>
            <a:ext cx="57785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RTT</a:t>
            </a:r>
          </a:p>
        </p:txBody>
      </p:sp>
      <p:sp>
        <p:nvSpPr>
          <p:cNvPr id="79" name="Line 35"/>
          <p:cNvSpPr>
            <a:spLocks noChangeShapeType="1"/>
          </p:cNvSpPr>
          <p:nvPr/>
        </p:nvSpPr>
        <p:spPr bwMode="auto">
          <a:xfrm flipH="1">
            <a:off x="5782726" y="3894957"/>
            <a:ext cx="3429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80" name="Text Box 36"/>
          <p:cNvSpPr txBox="1">
            <a:spLocks noChangeArrowheads="1"/>
          </p:cNvSpPr>
          <p:nvPr/>
        </p:nvSpPr>
        <p:spPr bwMode="auto">
          <a:xfrm>
            <a:off x="5239801" y="3742557"/>
            <a:ext cx="9509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file</a:t>
            </a:r>
          </a:p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received</a:t>
            </a:r>
          </a:p>
        </p:txBody>
      </p:sp>
      <p:sp>
        <p:nvSpPr>
          <p:cNvPr id="81" name="Text Box 37"/>
          <p:cNvSpPr txBox="1">
            <a:spLocks noChangeArrowheads="1"/>
          </p:cNvSpPr>
          <p:nvPr/>
        </p:nvSpPr>
        <p:spPr bwMode="auto">
          <a:xfrm>
            <a:off x="5887501" y="4641082"/>
            <a:ext cx="5683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time</a:t>
            </a:r>
          </a:p>
        </p:txBody>
      </p:sp>
      <p:sp>
        <p:nvSpPr>
          <p:cNvPr id="82" name="Text Box 38"/>
          <p:cNvSpPr txBox="1">
            <a:spLocks noChangeArrowheads="1"/>
          </p:cNvSpPr>
          <p:nvPr/>
        </p:nvSpPr>
        <p:spPr bwMode="auto">
          <a:xfrm>
            <a:off x="7565488" y="4623620"/>
            <a:ext cx="568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time</a:t>
            </a:r>
          </a:p>
        </p:txBody>
      </p:sp>
      <p:grpSp>
        <p:nvGrpSpPr>
          <p:cNvPr id="83" name="Group 43"/>
          <p:cNvGrpSpPr>
            <a:grpSpLocks/>
          </p:cNvGrpSpPr>
          <p:nvPr/>
        </p:nvGrpSpPr>
        <p:grpSpPr bwMode="auto">
          <a:xfrm>
            <a:off x="7603588" y="1021582"/>
            <a:ext cx="423863" cy="684213"/>
            <a:chOff x="4140" y="429"/>
            <a:chExt cx="1425" cy="2396"/>
          </a:xfrm>
        </p:grpSpPr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5" name="Rectangle 45"/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6" name="Freeform 4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8" name="Rectangle 48"/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9" name="Group 4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50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5" name="AutoShape 51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0" name="Rectangle 52"/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1" name="Group 5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54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" name="AutoShape 55"/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2" name="Rectangle 56"/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3" name="Rectangle 57"/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4" name="Group 5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59"/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1" name="AutoShape 60"/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5" name="Freeform 6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6" name="Group 6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63"/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" name="AutoShape 64"/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7" name="Rectangle 65"/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8" name="Freeform 6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9" name="Freeform 6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1" name="Freeform 6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2" name="AutoShape 70"/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3" name="AutoShape 71"/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7" name="Rectangle 75"/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116" name="Group 76"/>
          <p:cNvGrpSpPr>
            <a:grpSpLocks/>
          </p:cNvGrpSpPr>
          <p:nvPr/>
        </p:nvGrpSpPr>
        <p:grpSpPr bwMode="auto">
          <a:xfrm>
            <a:off x="5601751" y="1043807"/>
            <a:ext cx="698500" cy="709613"/>
            <a:chOff x="-44" y="1473"/>
            <a:chExt cx="981" cy="1105"/>
          </a:xfrm>
        </p:grpSpPr>
        <p:pic>
          <p:nvPicPr>
            <p:cNvPr id="117" name="Picture 77" descr="desktop_computer_stylized_medium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7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134400" y="5218165"/>
            <a:ext cx="88752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i="1" dirty="0"/>
              <a:t>Non-persistent HTTP response time = 2RTT  +  file transmission time</a:t>
            </a:r>
          </a:p>
        </p:txBody>
      </p:sp>
    </p:spTree>
    <p:extLst>
      <p:ext uri="{BB962C8B-B14F-4D97-AF65-F5344CB8AC3E}">
        <p14:creationId xmlns:p14="http://schemas.microsoft.com/office/powerpoint/2010/main" val="187618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81" grpId="0"/>
      <p:bldP spid="82" grpId="0"/>
      <p:bldP spid="1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Persistent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IN" dirty="0"/>
              <a:t>Server </a:t>
            </a:r>
            <a:r>
              <a:rPr lang="en-IN" dirty="0">
                <a:solidFill>
                  <a:srgbClr val="C00000"/>
                </a:solidFill>
              </a:rPr>
              <a:t>leaves</a:t>
            </a:r>
            <a:r>
              <a:rPr lang="en-IN" dirty="0"/>
              <a:t> the TCP connection open after sending responses. </a:t>
            </a:r>
          </a:p>
          <a:p>
            <a:pPr lvl="0" algn="just"/>
            <a:r>
              <a:rPr lang="en-IN" dirty="0"/>
              <a:t>Subsequent HTTP messages between same client and server sent over open connection.</a:t>
            </a:r>
          </a:p>
          <a:p>
            <a:pPr lvl="0" algn="just"/>
            <a:r>
              <a:rPr lang="en-IN" dirty="0"/>
              <a:t>The server closes the connection only when it is not used for a </a:t>
            </a:r>
            <a:r>
              <a:rPr lang="en-IN" dirty="0">
                <a:solidFill>
                  <a:srgbClr val="C00000"/>
                </a:solidFill>
              </a:rPr>
              <a:t>certain</a:t>
            </a:r>
            <a:r>
              <a:rPr lang="en-IN" dirty="0"/>
              <a:t> configurable </a:t>
            </a:r>
            <a:r>
              <a:rPr lang="en-IN" dirty="0">
                <a:solidFill>
                  <a:srgbClr val="C00000"/>
                </a:solidFill>
              </a:rPr>
              <a:t>amount of time</a:t>
            </a:r>
            <a:r>
              <a:rPr lang="en-IN" dirty="0"/>
              <a:t>. </a:t>
            </a:r>
            <a:endParaRPr lang="en-US" dirty="0"/>
          </a:p>
          <a:p>
            <a:pPr lvl="0" algn="just"/>
            <a:r>
              <a:rPr lang="en-IN" dirty="0"/>
              <a:t>It requires as little as one </a:t>
            </a:r>
            <a:r>
              <a:rPr lang="en-IN" dirty="0">
                <a:solidFill>
                  <a:srgbClr val="C00000"/>
                </a:solidFill>
              </a:rPr>
              <a:t>round-trip time </a:t>
            </a:r>
            <a:r>
              <a:rPr lang="en-IN" dirty="0"/>
              <a:t>(RTT) for all the referenced objects.</a:t>
            </a:r>
            <a:endParaRPr lang="en-US" dirty="0"/>
          </a:p>
          <a:p>
            <a:pPr lvl="0" algn="just"/>
            <a:r>
              <a:rPr lang="en-IN" dirty="0"/>
              <a:t>With persistent connections, the performance is improved by </a:t>
            </a:r>
            <a:r>
              <a:rPr lang="en-IN" dirty="0">
                <a:solidFill>
                  <a:srgbClr val="C00000"/>
                </a:solidFill>
              </a:rPr>
              <a:t>20%</a:t>
            </a:r>
            <a:r>
              <a:rPr lang="en-IN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IN" dirty="0"/>
              <a:t>Persistent connections are the default mode for </a:t>
            </a:r>
            <a:r>
              <a:rPr lang="en-IN" dirty="0">
                <a:solidFill>
                  <a:srgbClr val="C00000"/>
                </a:solidFill>
              </a:rPr>
              <a:t>HTTP/1.1</a:t>
            </a:r>
            <a:r>
              <a:rPr lang="en-IN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2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Message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Request Message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Response Message</a:t>
            </a:r>
          </a:p>
          <a:p>
            <a:pPr marL="514350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HTTP Request Message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/>
              <a:t>It is in ASCII format which means that human-readable format.</a:t>
            </a:r>
          </a:p>
          <a:p>
            <a:pPr lvl="0"/>
            <a:r>
              <a:rPr lang="en-IN" dirty="0"/>
              <a:t>HTTP request message consist three part: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IN" dirty="0"/>
              <a:t>Request line</a:t>
            </a: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IN" dirty="0"/>
              <a:t>Header line</a:t>
            </a: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IN" dirty="0"/>
              <a:t>Carriage return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22250" y="3036888"/>
            <a:ext cx="20555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request line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(GET, POST,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HEAD commands)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600200" y="3269079"/>
            <a:ext cx="1193800" cy="245646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2670175" y="3705225"/>
            <a:ext cx="149225" cy="1957388"/>
          </a:xfrm>
          <a:custGeom>
            <a:avLst/>
            <a:gdLst>
              <a:gd name="T0" fmla="*/ 2147483646 w 150"/>
              <a:gd name="T1" fmla="*/ 2147483646 h 924"/>
              <a:gd name="T2" fmla="*/ 0 w 150"/>
              <a:gd name="T3" fmla="*/ 0 h 924"/>
              <a:gd name="T4" fmla="*/ 0 w 150"/>
              <a:gd name="T5" fmla="*/ 2147483646 h 924"/>
              <a:gd name="T6" fmla="*/ 2147483646 w 150"/>
              <a:gd name="T7" fmla="*/ 2147483646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790975" y="4222750"/>
            <a:ext cx="9236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header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 lines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2057400" y="5789612"/>
            <a:ext cx="763589" cy="7521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88913" y="5121275"/>
            <a:ext cx="226857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carriage return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(line feed at start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of line indicates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end of header lines)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2809875" y="3403600"/>
            <a:ext cx="6054725" cy="256857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GET /</a:t>
            </a:r>
            <a:r>
              <a:rPr lang="en-US" altLang="en-US" sz="1800" b="1" dirty="0" err="1">
                <a:latin typeface="Courier New" charset="0"/>
              </a:rPr>
              <a:t>index.html</a:t>
            </a:r>
            <a:r>
              <a:rPr lang="en-US" altLang="en-US" sz="1800" b="1" dirty="0">
                <a:latin typeface="Courier New" charset="0"/>
              </a:rPr>
              <a:t> HTTP/1.1\r\n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Host: www-</a:t>
            </a:r>
            <a:r>
              <a:rPr lang="en-US" altLang="en-US" sz="1800" b="1" dirty="0" err="1">
                <a:latin typeface="Courier New" charset="0"/>
              </a:rPr>
              <a:t>net.cs.umass.edu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User-Agent: Firefox/3.6.10\r\n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Accept: text/</a:t>
            </a:r>
            <a:r>
              <a:rPr lang="en-US" altLang="en-US" sz="1800" b="1" dirty="0" err="1">
                <a:latin typeface="Courier New" charset="0"/>
              </a:rPr>
              <a:t>html,application</a:t>
            </a:r>
            <a:r>
              <a:rPr lang="en-US" altLang="en-US" sz="1800" b="1" dirty="0">
                <a:latin typeface="Courier New" charset="0"/>
              </a:rPr>
              <a:t>/</a:t>
            </a:r>
            <a:r>
              <a:rPr lang="en-US" altLang="en-US" sz="1800" b="1" dirty="0" err="1">
                <a:latin typeface="Courier New" charset="0"/>
              </a:rPr>
              <a:t>xhtml+xml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Accept-Language: </a:t>
            </a:r>
            <a:r>
              <a:rPr lang="en-US" altLang="en-US" sz="1800" b="1" dirty="0" err="1">
                <a:latin typeface="Courier New" charset="0"/>
              </a:rPr>
              <a:t>en-us,en;q</a:t>
            </a:r>
            <a:r>
              <a:rPr lang="en-US" altLang="en-US" sz="1800" b="1" dirty="0">
                <a:latin typeface="Courier New" charset="0"/>
              </a:rPr>
              <a:t>=0.5\r\n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Accept-Encoding: </a:t>
            </a:r>
            <a:r>
              <a:rPr lang="en-US" altLang="en-US" sz="1800" b="1" dirty="0" err="1">
                <a:latin typeface="Courier New" charset="0"/>
              </a:rPr>
              <a:t>gzip,deflate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Accept-Charset: ISO-8859-1,utf-8;q=0.7\r\n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115\r\n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\r\n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6334125" y="2921000"/>
            <a:ext cx="166688" cy="51435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6384925" y="2633663"/>
            <a:ext cx="22585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+mn-lt"/>
              </a:rPr>
              <a:t>carriage return character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537325" y="2930525"/>
            <a:ext cx="17508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+mn-lt"/>
              </a:rPr>
              <a:t>line-feed character</a:t>
            </a: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>
            <a:off x="6615113" y="3230563"/>
            <a:ext cx="80962" cy="252412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19" grpId="0" animBg="1"/>
      <p:bldP spid="20" grpId="0"/>
      <p:bldP spid="21" grpId="0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HTTP Request Message -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+mn-lt"/>
              </a:rPr>
              <a:t>The request line has three fields: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Method</a:t>
            </a:r>
            <a:r>
              <a:rPr lang="en-US" dirty="0">
                <a:latin typeface="+mn-lt"/>
              </a:rPr>
              <a:t> field,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URL</a:t>
            </a:r>
            <a:r>
              <a:rPr lang="en-US" dirty="0">
                <a:latin typeface="+mn-lt"/>
              </a:rPr>
              <a:t> field, and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HTTP version </a:t>
            </a:r>
            <a:r>
              <a:rPr lang="en-US" dirty="0">
                <a:latin typeface="+mn-lt"/>
              </a:rPr>
              <a:t>field. </a:t>
            </a:r>
          </a:p>
          <a:p>
            <a:pPr algn="just"/>
            <a:r>
              <a:rPr lang="en-US" dirty="0">
                <a:latin typeface="+mn-lt"/>
              </a:rPr>
              <a:t>The method field can take on several different values, including GET, POST, HEAD, PUT, and DELETE.</a:t>
            </a:r>
          </a:p>
          <a:p>
            <a:pPr algn="just"/>
            <a:r>
              <a:rPr lang="en-US" dirty="0">
                <a:latin typeface="+mn-lt"/>
              </a:rPr>
              <a:t>In above message, browser is requesting the object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somedir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/page.html </a:t>
            </a:r>
            <a:r>
              <a:rPr lang="en-US" dirty="0">
                <a:latin typeface="+mn-lt"/>
              </a:rPr>
              <a:t>and version is self-explanatory; browser implements version HTTP/1.1.</a:t>
            </a:r>
          </a:p>
          <a:p>
            <a:pPr algn="just"/>
            <a:r>
              <a:rPr lang="en-US" dirty="0">
                <a:latin typeface="+mn-lt"/>
              </a:rPr>
              <a:t>The header line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Host</a:t>
            </a:r>
            <a:r>
              <a:rPr lang="en-US" dirty="0">
                <a:latin typeface="+mn-lt"/>
              </a:rPr>
              <a:t>: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www-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net.cs.umass.edu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+mn-lt"/>
              </a:rPr>
              <a:t>specifies the host on which the object resides.</a:t>
            </a:r>
          </a:p>
          <a:p>
            <a:pPr algn="just"/>
            <a:r>
              <a:rPr lang="en-US" dirty="0">
                <a:latin typeface="+mn-lt"/>
              </a:rPr>
              <a:t>User agent indicate browser name and version.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HTTP Response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HTTP response message consist of three part</a:t>
            </a:r>
            <a:r>
              <a:rPr lang="en-US" b="1" dirty="0"/>
              <a:t>:</a:t>
            </a:r>
            <a:endParaRPr lang="en-IN" dirty="0"/>
          </a:p>
          <a:p>
            <a:pPr marL="914400" lvl="1" indent="-45720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/>
              <a:t>Status line</a:t>
            </a:r>
            <a:endParaRPr lang="en-US" dirty="0"/>
          </a:p>
          <a:p>
            <a:pPr marL="914400" lvl="1" indent="-45720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/>
              <a:t>Header line</a:t>
            </a:r>
            <a:endParaRPr lang="en-US" dirty="0"/>
          </a:p>
          <a:p>
            <a:pPr marL="914400" lvl="1" indent="-45720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/>
              <a:t>Data (Entity body)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90500" y="2514600"/>
            <a:ext cx="165417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status line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(protocol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status code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status phrase)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1371600" y="2795587"/>
            <a:ext cx="835025" cy="48869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2057400" y="3078162"/>
            <a:ext cx="257175" cy="2941638"/>
          </a:xfrm>
          <a:custGeom>
            <a:avLst/>
            <a:gdLst>
              <a:gd name="T0" fmla="*/ 2147483646 w 162"/>
              <a:gd name="T1" fmla="*/ 2147483646 h 1428"/>
              <a:gd name="T2" fmla="*/ 0 w 162"/>
              <a:gd name="T3" fmla="*/ 0 h 1428"/>
              <a:gd name="T4" fmla="*/ 0 w 162"/>
              <a:gd name="T5" fmla="*/ 2147483646 h 1428"/>
              <a:gd name="T6" fmla="*/ 2147483646 w 162"/>
              <a:gd name="T7" fmla="*/ 2147483646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128331" y="3967237"/>
            <a:ext cx="9236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header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 lines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1447800" y="5981710"/>
            <a:ext cx="758825" cy="11429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250093" y="5394325"/>
            <a:ext cx="12702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data, e.g.,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requested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+mn-lt"/>
              </a:rPr>
              <a:t>HTML file</a:t>
            </a:r>
            <a:endParaRPr lang="en-US" alt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243138" y="2743200"/>
            <a:ext cx="6311900" cy="355917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Applications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Email</a:t>
            </a:r>
          </a:p>
          <a:p>
            <a:r>
              <a:rPr lang="en-US" sz="2800" dirty="0"/>
              <a:t>Web</a:t>
            </a:r>
          </a:p>
          <a:p>
            <a:r>
              <a:rPr lang="en-US" sz="2800" dirty="0"/>
              <a:t>Remote Login</a:t>
            </a:r>
          </a:p>
          <a:p>
            <a:r>
              <a:rPr lang="en-US" sz="2800" dirty="0"/>
              <a:t>P2P File Sharing</a:t>
            </a:r>
          </a:p>
          <a:p>
            <a:r>
              <a:rPr lang="en-US" sz="2800" dirty="0"/>
              <a:t>Multi-user Network Games</a:t>
            </a:r>
          </a:p>
          <a:p>
            <a:r>
              <a:rPr lang="en-US" sz="2800" dirty="0"/>
              <a:t>Streaming Stored Video (YouTube) </a:t>
            </a:r>
          </a:p>
          <a:p>
            <a:r>
              <a:rPr lang="en-US" sz="2800" dirty="0"/>
              <a:t>Voice Over IP (Skype)</a:t>
            </a:r>
          </a:p>
          <a:p>
            <a:r>
              <a:rPr lang="en-US" sz="2800" dirty="0"/>
              <a:t>Real-time Video Conference</a:t>
            </a:r>
          </a:p>
          <a:p>
            <a:r>
              <a:rPr lang="en-US" sz="2800" dirty="0"/>
              <a:t>Social Networking </a:t>
            </a:r>
          </a:p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03200" cy="51816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46" y="2240800"/>
            <a:ext cx="2382908" cy="2372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46" y="2348172"/>
            <a:ext cx="2589089" cy="2157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103" y="1552780"/>
            <a:ext cx="3931061" cy="2181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573" y="2775751"/>
            <a:ext cx="3968634" cy="113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136" b="35432"/>
          <a:stretch/>
        </p:blipFill>
        <p:spPr>
          <a:xfrm>
            <a:off x="5198846" y="2348171"/>
            <a:ext cx="3106954" cy="1100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403" y="2878068"/>
            <a:ext cx="2459032" cy="1097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845" y="2295574"/>
            <a:ext cx="3500399" cy="22016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8469" y="1320305"/>
            <a:ext cx="2008842" cy="20088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381" y="2194980"/>
            <a:ext cx="3394504" cy="2402851"/>
          </a:xfrm>
          <a:prstGeom prst="rect">
            <a:avLst/>
          </a:prstGeom>
        </p:spPr>
      </p:pic>
      <p:pic>
        <p:nvPicPr>
          <p:cNvPr id="1026" name="Picture 2" descr="Image result for nfs most wanted multiplay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8346" y="408894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8" descr="Image result for team view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team viewer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7616" y="3449027"/>
            <a:ext cx="2650034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HTTP Response Message -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/>
          <a:p>
            <a:pPr algn="just"/>
            <a:r>
              <a:rPr lang="en-IN" sz="2200" dirty="0"/>
              <a:t>The status line has three fields: </a:t>
            </a:r>
            <a:r>
              <a:rPr lang="en-IN" sz="2200" dirty="0">
                <a:solidFill>
                  <a:srgbClr val="C00000"/>
                </a:solidFill>
              </a:rPr>
              <a:t>protocol version </a:t>
            </a:r>
            <a:r>
              <a:rPr lang="en-IN" sz="2200" dirty="0"/>
              <a:t>field, </a:t>
            </a:r>
            <a:r>
              <a:rPr lang="en-IN" sz="2200" dirty="0">
                <a:solidFill>
                  <a:srgbClr val="C00000"/>
                </a:solidFill>
              </a:rPr>
              <a:t>status code </a:t>
            </a:r>
            <a:r>
              <a:rPr lang="en-IN" sz="2200" dirty="0"/>
              <a:t>and </a:t>
            </a:r>
            <a:r>
              <a:rPr lang="en-IN" sz="2200" dirty="0">
                <a:solidFill>
                  <a:srgbClr val="C00000"/>
                </a:solidFill>
              </a:rPr>
              <a:t>corresponding status message</a:t>
            </a:r>
            <a:r>
              <a:rPr lang="en-IN" sz="2200" dirty="0"/>
              <a:t>. </a:t>
            </a:r>
            <a:endParaRPr lang="en-US" sz="2200" dirty="0"/>
          </a:p>
          <a:p>
            <a:pPr lvl="0" algn="just"/>
            <a:r>
              <a:rPr lang="en-IN" sz="2200" dirty="0"/>
              <a:t>In below example, the status line indicates that the server is using </a:t>
            </a:r>
            <a:r>
              <a:rPr lang="en-IN" sz="2200" dirty="0">
                <a:solidFill>
                  <a:srgbClr val="C00000"/>
                </a:solidFill>
              </a:rPr>
              <a:t>HTTP/1.1 </a:t>
            </a:r>
            <a:r>
              <a:rPr lang="en-IN" sz="2200" dirty="0"/>
              <a:t>and that everything is </a:t>
            </a:r>
            <a:r>
              <a:rPr lang="en-IN" sz="2200" dirty="0">
                <a:solidFill>
                  <a:srgbClr val="C00000"/>
                </a:solidFill>
              </a:rPr>
              <a:t>OK</a:t>
            </a:r>
            <a:r>
              <a:rPr lang="en-IN" sz="2200" dirty="0"/>
              <a:t>.</a:t>
            </a:r>
            <a:endParaRPr lang="en-US" sz="2200" dirty="0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xmlns="" id="{941942D6-B96D-624F-BEE6-C980F4438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2713612"/>
            <a:ext cx="7505700" cy="284154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 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438861A-54E7-7E40-B4D2-BB6BF2AB1B50}"/>
              </a:ext>
            </a:extLst>
          </p:cNvPr>
          <p:cNvSpPr txBox="1"/>
          <p:nvPr/>
        </p:nvSpPr>
        <p:spPr>
          <a:xfrm>
            <a:off x="819000" y="5632680"/>
            <a:ext cx="750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dirty="0">
                <a:solidFill>
                  <a:srgbClr val="FF0000"/>
                </a:solidFill>
              </a:rPr>
              <a:t>Date</a:t>
            </a:r>
            <a:r>
              <a:rPr lang="en-IN" sz="2200" dirty="0"/>
              <a:t>: header line indicates the time and date when the HTTP response was created and sent by the server.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ABC7BD-D9AE-194A-A1CD-102C4096A1BF}"/>
              </a:ext>
            </a:extLst>
          </p:cNvPr>
          <p:cNvSpPr txBox="1"/>
          <p:nvPr/>
        </p:nvSpPr>
        <p:spPr>
          <a:xfrm>
            <a:off x="818850" y="5634000"/>
            <a:ext cx="7506000" cy="7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Server</a:t>
            </a:r>
            <a:r>
              <a:rPr lang="en-IN" sz="2400" dirty="0"/>
              <a:t>: header line indicates that the message was generated by an Apache Web server.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4DA0617-AEB9-5C42-B15A-333EF597DB07}"/>
              </a:ext>
            </a:extLst>
          </p:cNvPr>
          <p:cNvSpPr txBox="1"/>
          <p:nvPr/>
        </p:nvSpPr>
        <p:spPr>
          <a:xfrm>
            <a:off x="818850" y="5634000"/>
            <a:ext cx="7506000" cy="7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Last-Modified</a:t>
            </a:r>
            <a:r>
              <a:rPr lang="en-IN" sz="2400" dirty="0"/>
              <a:t>: header line indicates the time and date when the object was created or last modified.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9DF18D-3D2F-0C40-9BAB-143DA0887328}"/>
              </a:ext>
            </a:extLst>
          </p:cNvPr>
          <p:cNvSpPr txBox="1"/>
          <p:nvPr/>
        </p:nvSpPr>
        <p:spPr>
          <a:xfrm>
            <a:off x="818850" y="5634000"/>
            <a:ext cx="7506000" cy="7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Content-Length</a:t>
            </a:r>
            <a:r>
              <a:rPr lang="en-IN" sz="2400" dirty="0"/>
              <a:t>: header line indicates the number of bytes in the object being sent.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0071CA-6752-F548-9C8E-BDC90A9B0EEB}"/>
              </a:ext>
            </a:extLst>
          </p:cNvPr>
          <p:cNvSpPr txBox="1"/>
          <p:nvPr/>
        </p:nvSpPr>
        <p:spPr>
          <a:xfrm>
            <a:off x="818850" y="5634000"/>
            <a:ext cx="7506000" cy="7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Content-Type</a:t>
            </a:r>
            <a:r>
              <a:rPr lang="en-IN" sz="2400" dirty="0"/>
              <a:t>: header line indicates that the object in the entity body is HTML text.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11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status code appears in 1</a:t>
            </a:r>
            <a:r>
              <a:rPr lang="en-US" baseline="30000" dirty="0"/>
              <a:t>st</a:t>
            </a:r>
            <a:r>
              <a:rPr lang="en-US" dirty="0"/>
              <a:t> line in server-to-client response message.</a:t>
            </a:r>
          </a:p>
          <a:p>
            <a:r>
              <a:rPr lang="en-US" dirty="0"/>
              <a:t>Some sample codes: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200 OK</a:t>
            </a:r>
          </a:p>
          <a:p>
            <a:pPr lvl="2"/>
            <a:r>
              <a:rPr lang="en-US" dirty="0"/>
              <a:t>Request succeeded, requested object later in this message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301 Moved Permanently</a:t>
            </a:r>
          </a:p>
          <a:p>
            <a:pPr lvl="2"/>
            <a:r>
              <a:rPr lang="en-US" dirty="0"/>
              <a:t>Requested object moved, new location specified later in this message(Location)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400 Bad Request</a:t>
            </a:r>
          </a:p>
          <a:p>
            <a:pPr lvl="2"/>
            <a:r>
              <a:rPr lang="en-US" dirty="0"/>
              <a:t>Request message not understood by server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404 Not Found</a:t>
            </a:r>
          </a:p>
          <a:p>
            <a:pPr lvl="2"/>
            <a:r>
              <a:rPr lang="en-US" dirty="0"/>
              <a:t>Requested document not found on this server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505 HTTP Version Not Supported</a:t>
            </a:r>
          </a:p>
          <a:p>
            <a:pPr lvl="2"/>
            <a:r>
              <a:rPr lang="en-US" dirty="0"/>
              <a:t>Requested http version not support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User-Server interactions: Cookie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>
                <a:latin typeface="+mn-lt"/>
              </a:rPr>
              <a:t>A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small text file </a:t>
            </a:r>
            <a:r>
              <a:rPr lang="en-IN" sz="2000" dirty="0">
                <a:latin typeface="+mn-lt"/>
              </a:rPr>
              <a:t>that is stored in the user's computer either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temporarily</a:t>
            </a:r>
            <a:r>
              <a:rPr lang="en-IN" sz="2000" dirty="0">
                <a:latin typeface="+mn-lt"/>
              </a:rPr>
              <a:t> for that session only or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permanently</a:t>
            </a:r>
            <a:r>
              <a:rPr lang="en-IN" sz="2000" dirty="0">
                <a:latin typeface="+mn-lt"/>
              </a:rPr>
              <a:t> on the hard disk. </a:t>
            </a:r>
          </a:p>
          <a:p>
            <a:pPr lvl="0"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>
                <a:latin typeface="+mn-lt"/>
              </a:rPr>
              <a:t>Cookies provide a way for the Web site to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recognize</a:t>
            </a:r>
            <a:r>
              <a:rPr lang="en-IN" sz="2000" dirty="0">
                <a:latin typeface="+mn-lt"/>
              </a:rPr>
              <a:t> you and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keep track </a:t>
            </a:r>
            <a:r>
              <a:rPr lang="en-IN" sz="2000" dirty="0">
                <a:latin typeface="+mn-lt"/>
              </a:rPr>
              <a:t>of your preferences.</a:t>
            </a:r>
            <a:endParaRPr lang="en-US" sz="2000" dirty="0">
              <a:latin typeface="+mn-lt"/>
            </a:endParaRP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+mn-lt"/>
              </a:rPr>
              <a:t>The cookie technology has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four</a:t>
            </a:r>
            <a:r>
              <a:rPr lang="en-US" sz="2000" dirty="0">
                <a:latin typeface="+mn-lt"/>
              </a:rPr>
              <a:t> components: </a:t>
            </a:r>
          </a:p>
          <a:p>
            <a:pPr marL="971550" lvl="1" indent="-51435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+mn-lt"/>
              </a:rPr>
              <a:t>A cookie header line in the HTTP response message</a:t>
            </a:r>
          </a:p>
          <a:p>
            <a:pPr marL="971550" lvl="1" indent="-51435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+mn-lt"/>
              </a:rPr>
              <a:t>A cookie header line in the HTTP request message</a:t>
            </a:r>
          </a:p>
          <a:p>
            <a:pPr marL="971550" lvl="1" indent="-51435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+mn-lt"/>
              </a:rPr>
              <a:t>A cookie file kept on the user’s end system and managed by the user’s browser</a:t>
            </a:r>
          </a:p>
          <a:p>
            <a:pPr marL="971550" lvl="1" indent="-51435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latin typeface="+mn-lt"/>
              </a:rPr>
              <a:t>A back-end database at the Web site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10126588-C480-A946-A6FD-E54770456F7C}"/>
              </a:ext>
            </a:extLst>
          </p:cNvPr>
          <p:cNvGraphicFramePr/>
          <p:nvPr>
            <p:extLst/>
          </p:nvPr>
        </p:nvGraphicFramePr>
        <p:xfrm>
          <a:off x="2590800" y="4687957"/>
          <a:ext cx="39624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6CAE9229-9017-794C-B1A8-71F93BFCD9FF}"/>
              </a:ext>
            </a:extLst>
          </p:cNvPr>
          <p:cNvGrpSpPr>
            <a:grpSpLocks noChangeAspect="1"/>
          </p:cNvGrpSpPr>
          <p:nvPr/>
        </p:nvGrpSpPr>
        <p:grpSpPr>
          <a:xfrm>
            <a:off x="3200400" y="1944757"/>
            <a:ext cx="2743200" cy="2743200"/>
            <a:chOff x="8686800" y="838200"/>
            <a:chExt cx="3251200" cy="32512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3F670DF9-F300-A94D-8C2C-C862E487F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838200"/>
              <a:ext cx="3251200" cy="3251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4C7D1DD2-F164-BE44-A61C-0286BC36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63000" y="1447800"/>
              <a:ext cx="1016000" cy="1016000"/>
            </a:xfrm>
            <a:prstGeom prst="rect">
              <a:avLst/>
            </a:prstGeom>
          </p:spPr>
        </p:pic>
      </p:grpSp>
      <p:pic>
        <p:nvPicPr>
          <p:cNvPr id="4" name="Cookie Example.mp4">
            <a:hlinkClick r:id="" action="ppaction://media"/>
            <a:extLst>
              <a:ext uri="{FF2B5EF4-FFF2-40B4-BE49-F238E27FC236}">
                <a16:creationId xmlns:a16="http://schemas.microsoft.com/office/drawing/2014/main" xmlns="" id="{5B2CF23F-8247-8B43-84FB-10FCC95FA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6800" y="2432603"/>
            <a:ext cx="70104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6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Cookies - Example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052513" y="1227138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+mn-lt"/>
              </a:rPr>
              <a:t>client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999718" y="1273175"/>
            <a:ext cx="8370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+mn-lt"/>
              </a:rPr>
              <a:t>server</a:t>
            </a:r>
          </a:p>
        </p:txBody>
      </p:sp>
      <p:grpSp>
        <p:nvGrpSpPr>
          <p:cNvPr id="8" name="Group 90"/>
          <p:cNvGrpSpPr>
            <a:grpSpLocks/>
          </p:cNvGrpSpPr>
          <p:nvPr/>
        </p:nvGrpSpPr>
        <p:grpSpPr bwMode="auto">
          <a:xfrm>
            <a:off x="2200275" y="4227513"/>
            <a:ext cx="3305175" cy="425450"/>
            <a:chOff x="1386" y="2663"/>
            <a:chExt cx="2082" cy="268"/>
          </a:xfrm>
        </p:grpSpPr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H="1">
              <a:off x="1386" y="2663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17"/>
            <p:cNvGrpSpPr>
              <a:grpSpLocks/>
            </p:cNvGrpSpPr>
            <p:nvPr/>
          </p:nvGrpSpPr>
          <p:grpSpPr bwMode="auto">
            <a:xfrm>
              <a:off x="1553" y="2694"/>
              <a:ext cx="1743" cy="237"/>
              <a:chOff x="3268" y="2846"/>
              <a:chExt cx="1743" cy="237"/>
            </a:xfrm>
          </p:grpSpPr>
          <p:sp>
            <p:nvSpPr>
              <p:cNvPr id="11" name="Rectangle 18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2" name="Text Box 19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usual http response msg</a:t>
                </a:r>
                <a:endParaRPr lang="en-US" altLang="en-US" sz="2400">
                  <a:latin typeface="+mn-lt"/>
                </a:endParaRPr>
              </a:p>
            </p:txBody>
          </p:sp>
        </p:grpSp>
      </p:grpSp>
      <p:grpSp>
        <p:nvGrpSpPr>
          <p:cNvPr id="13" name="Group 94"/>
          <p:cNvGrpSpPr>
            <a:grpSpLocks/>
          </p:cNvGrpSpPr>
          <p:nvPr/>
        </p:nvGrpSpPr>
        <p:grpSpPr bwMode="auto">
          <a:xfrm>
            <a:off x="2209800" y="5916613"/>
            <a:ext cx="3305175" cy="407987"/>
            <a:chOff x="1392" y="3605"/>
            <a:chExt cx="2082" cy="257"/>
          </a:xfrm>
        </p:grpSpPr>
        <p:sp>
          <p:nvSpPr>
            <p:cNvPr id="14" name="Line 24"/>
            <p:cNvSpPr>
              <a:spLocks noChangeShapeType="1"/>
            </p:cNvSpPr>
            <p:nvPr/>
          </p:nvSpPr>
          <p:spPr bwMode="auto">
            <a:xfrm flipH="1">
              <a:off x="1392" y="3605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25"/>
            <p:cNvGrpSpPr>
              <a:grpSpLocks/>
            </p:cNvGrpSpPr>
            <p:nvPr/>
          </p:nvGrpSpPr>
          <p:grpSpPr bwMode="auto">
            <a:xfrm>
              <a:off x="1552" y="3625"/>
              <a:ext cx="1743" cy="237"/>
              <a:chOff x="3268" y="2846"/>
              <a:chExt cx="1743" cy="237"/>
            </a:xfrm>
          </p:grpSpPr>
          <p:sp>
            <p:nvSpPr>
              <p:cNvPr id="16" name="Rectangle 26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7" name="Text Box 27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usual http response msg</a:t>
                </a:r>
                <a:endParaRPr lang="en-US" altLang="en-US" sz="2400">
                  <a:latin typeface="+mn-lt"/>
                </a:endParaRPr>
              </a:p>
            </p:txBody>
          </p:sp>
        </p:grpSp>
      </p:grpSp>
      <p:sp>
        <p:nvSpPr>
          <p:cNvPr id="18" name="Text Box 59"/>
          <p:cNvSpPr txBox="1">
            <a:spLocks noChangeArrowheads="1"/>
          </p:cNvSpPr>
          <p:nvPr/>
        </p:nvSpPr>
        <p:spPr bwMode="auto">
          <a:xfrm>
            <a:off x="981075" y="2454275"/>
            <a:ext cx="1787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cookie file</a:t>
            </a:r>
          </a:p>
        </p:txBody>
      </p:sp>
      <p:sp>
        <p:nvSpPr>
          <p:cNvPr id="19" name="Text Box 66"/>
          <p:cNvSpPr txBox="1">
            <a:spLocks noChangeArrowheads="1"/>
          </p:cNvSpPr>
          <p:nvPr/>
        </p:nvSpPr>
        <p:spPr bwMode="auto">
          <a:xfrm>
            <a:off x="0" y="4649788"/>
            <a:ext cx="16419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one week later:</a:t>
            </a:r>
          </a:p>
        </p:txBody>
      </p:sp>
      <p:grpSp>
        <p:nvGrpSpPr>
          <p:cNvPr id="20" name="Group 89"/>
          <p:cNvGrpSpPr>
            <a:grpSpLocks/>
          </p:cNvGrpSpPr>
          <p:nvPr/>
        </p:nvGrpSpPr>
        <p:grpSpPr bwMode="auto">
          <a:xfrm>
            <a:off x="2181225" y="3516315"/>
            <a:ext cx="5667375" cy="1109663"/>
            <a:chOff x="1374" y="2215"/>
            <a:chExt cx="3570" cy="699"/>
          </a:xfrm>
        </p:grpSpPr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374" y="2215"/>
              <a:ext cx="2100" cy="3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usual http request msg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+mn-lt"/>
                </a:rPr>
                <a:t>cookie: 1678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3574" y="2332"/>
              <a:ext cx="557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cookie-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specific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action</a:t>
              </a:r>
            </a:p>
          </p:txBody>
        </p:sp>
        <p:sp>
          <p:nvSpPr>
            <p:cNvPr id="24" name="Line 42"/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" name="Group 83"/>
            <p:cNvGrpSpPr>
              <a:grpSpLocks/>
            </p:cNvGrpSpPr>
            <p:nvPr/>
          </p:nvGrpSpPr>
          <p:grpSpPr bwMode="auto">
            <a:xfrm>
              <a:off x="4306" y="2363"/>
              <a:ext cx="495" cy="233"/>
              <a:chOff x="4306" y="2273"/>
              <a:chExt cx="495" cy="233"/>
            </a:xfrm>
          </p:grpSpPr>
          <p:sp>
            <p:nvSpPr>
              <p:cNvPr id="26" name="Rectangle 72"/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27" name="Text Box 43"/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49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access</a:t>
                </a:r>
              </a:p>
            </p:txBody>
          </p:sp>
        </p:grpSp>
      </p:grpSp>
      <p:grpSp>
        <p:nvGrpSpPr>
          <p:cNvPr id="28" name="Group 81"/>
          <p:cNvGrpSpPr>
            <a:grpSpLocks/>
          </p:cNvGrpSpPr>
          <p:nvPr/>
        </p:nvGrpSpPr>
        <p:grpSpPr bwMode="auto">
          <a:xfrm>
            <a:off x="996766" y="1922463"/>
            <a:ext cx="1008247" cy="565150"/>
            <a:chOff x="527" y="1047"/>
            <a:chExt cx="855" cy="486"/>
          </a:xfrm>
        </p:grpSpPr>
        <p:sp>
          <p:nvSpPr>
            <p:cNvPr id="29" name="AutoShape 67"/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+mn-lt"/>
              </a:endParaRPr>
            </a:p>
          </p:txBody>
        </p:sp>
        <p:sp>
          <p:nvSpPr>
            <p:cNvPr id="30" name="Text Box 60"/>
            <p:cNvSpPr txBox="1">
              <a:spLocks noChangeArrowheads="1"/>
            </p:cNvSpPr>
            <p:nvPr/>
          </p:nvSpPr>
          <p:spPr bwMode="auto">
            <a:xfrm>
              <a:off x="561" y="1190"/>
              <a:ext cx="80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 dirty="0" err="1">
                  <a:solidFill>
                    <a:schemeClr val="bg1"/>
                  </a:solidFill>
                  <a:latin typeface="+mn-lt"/>
                </a:rPr>
                <a:t>ebay</a:t>
              </a:r>
              <a:r>
                <a:rPr lang="en-US" altLang="en-US" sz="1400" b="1" dirty="0">
                  <a:solidFill>
                    <a:schemeClr val="bg1"/>
                  </a:solidFill>
                  <a:latin typeface="+mn-lt"/>
                </a:rPr>
                <a:t> 8734</a:t>
              </a:r>
            </a:p>
          </p:txBody>
        </p:sp>
      </p:grpSp>
      <p:grpSp>
        <p:nvGrpSpPr>
          <p:cNvPr id="31" name="Group 95"/>
          <p:cNvGrpSpPr>
            <a:grpSpLocks/>
          </p:cNvGrpSpPr>
          <p:nvPr/>
        </p:nvGrpSpPr>
        <p:grpSpPr bwMode="auto">
          <a:xfrm>
            <a:off x="2200275" y="2106613"/>
            <a:ext cx="5921375" cy="1296987"/>
            <a:chOff x="1386" y="1327"/>
            <a:chExt cx="3730" cy="817"/>
          </a:xfrm>
        </p:grpSpPr>
        <p:sp>
          <p:nvSpPr>
            <p:cNvPr id="32" name="Line 4"/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8"/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+mn-lt"/>
                </a:rPr>
                <a:t>usual http request </a:t>
              </a:r>
              <a:r>
                <a:rPr lang="en-US" altLang="en-US" sz="1800" dirty="0" err="1">
                  <a:latin typeface="+mn-lt"/>
                </a:rPr>
                <a:t>msg</a:t>
              </a:r>
              <a:endParaRPr lang="en-US" altLang="en-US" sz="1800" dirty="0">
                <a:latin typeface="+mn-lt"/>
              </a:endParaRPr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3432" y="1390"/>
              <a:ext cx="90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server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creates ID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1678 for user</a:t>
              </a:r>
            </a:p>
          </p:txBody>
        </p:sp>
        <p:grpSp>
          <p:nvGrpSpPr>
            <p:cNvPr id="35" name="Group 82"/>
            <p:cNvGrpSpPr>
              <a:grpSpLocks/>
            </p:cNvGrpSpPr>
            <p:nvPr/>
          </p:nvGrpSpPr>
          <p:grpSpPr bwMode="auto">
            <a:xfrm>
              <a:off x="4377" y="1730"/>
              <a:ext cx="739" cy="414"/>
              <a:chOff x="4377" y="1640"/>
              <a:chExt cx="739" cy="414"/>
            </a:xfrm>
          </p:grpSpPr>
          <p:sp>
            <p:nvSpPr>
              <p:cNvPr id="36" name="Line 40"/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73"/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38" name="Text Box 41"/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create</a:t>
                </a:r>
              </a:p>
              <a:p>
                <a:pPr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    entry</a:t>
                </a:r>
              </a:p>
            </p:txBody>
          </p:sp>
        </p:grpSp>
      </p:grpSp>
      <p:grpSp>
        <p:nvGrpSpPr>
          <p:cNvPr id="39" name="Group 88"/>
          <p:cNvGrpSpPr>
            <a:grpSpLocks/>
          </p:cNvGrpSpPr>
          <p:nvPr/>
        </p:nvGrpSpPr>
        <p:grpSpPr bwMode="auto">
          <a:xfrm>
            <a:off x="993171" y="2676525"/>
            <a:ext cx="4318604" cy="876490"/>
            <a:chOff x="510" y="1637"/>
            <a:chExt cx="2976" cy="708"/>
          </a:xfrm>
        </p:grpSpPr>
        <p:sp>
          <p:nvSpPr>
            <p:cNvPr id="40" name="Line 9"/>
            <p:cNvSpPr>
              <a:spLocks noChangeShapeType="1"/>
            </p:cNvSpPr>
            <p:nvPr/>
          </p:nvSpPr>
          <p:spPr bwMode="auto">
            <a:xfrm flipH="1">
              <a:off x="1404" y="1637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Text Box 11"/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4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usual http response 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+mn-lt"/>
                </a:rPr>
                <a:t>set-cookie: 1678 </a:t>
              </a:r>
            </a:p>
          </p:txBody>
        </p:sp>
        <p:grpSp>
          <p:nvGrpSpPr>
            <p:cNvPr id="42" name="Group 76"/>
            <p:cNvGrpSpPr>
              <a:grpSpLocks/>
            </p:cNvGrpSpPr>
            <p:nvPr/>
          </p:nvGrpSpPr>
          <p:grpSpPr bwMode="auto">
            <a:xfrm>
              <a:off x="510" y="1836"/>
              <a:ext cx="1040" cy="509"/>
              <a:chOff x="735" y="1746"/>
              <a:chExt cx="1040" cy="509"/>
            </a:xfrm>
          </p:grpSpPr>
          <p:sp>
            <p:nvSpPr>
              <p:cNvPr id="43" name="AutoShape 74"/>
              <p:cNvSpPr>
                <a:spLocks noChangeArrowheads="1"/>
              </p:cNvSpPr>
              <p:nvPr/>
            </p:nvSpPr>
            <p:spPr bwMode="auto">
              <a:xfrm>
                <a:off x="735" y="1746"/>
                <a:ext cx="829" cy="486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44" name="Text Box 75"/>
              <p:cNvSpPr txBox="1">
                <a:spLocks noChangeArrowheads="1"/>
              </p:cNvSpPr>
              <p:nvPr/>
            </p:nvSpPr>
            <p:spPr bwMode="auto">
              <a:xfrm>
                <a:off x="771" y="1832"/>
                <a:ext cx="1004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 dirty="0" err="1">
                    <a:solidFill>
                      <a:schemeClr val="bg1"/>
                    </a:solidFill>
                    <a:latin typeface="+mn-lt"/>
                  </a:rPr>
                  <a:t>ebay</a:t>
                </a:r>
                <a:r>
                  <a:rPr lang="en-US" altLang="en-US" sz="1400" b="1" dirty="0">
                    <a:solidFill>
                      <a:schemeClr val="bg1"/>
                    </a:solidFill>
                    <a:latin typeface="+mn-lt"/>
                  </a:rPr>
                  <a:t> 8734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 dirty="0">
                    <a:solidFill>
                      <a:schemeClr val="bg1"/>
                    </a:solidFill>
                    <a:latin typeface="+mn-lt"/>
                  </a:rPr>
                  <a:t>amazon 1678</a:t>
                </a:r>
              </a:p>
            </p:txBody>
          </p:sp>
        </p:grpSp>
      </p:grpSp>
      <p:grpSp>
        <p:nvGrpSpPr>
          <p:cNvPr id="45" name="Group 93"/>
          <p:cNvGrpSpPr>
            <a:grpSpLocks/>
          </p:cNvGrpSpPr>
          <p:nvPr/>
        </p:nvGrpSpPr>
        <p:grpSpPr bwMode="auto">
          <a:xfrm>
            <a:off x="2181225" y="4375151"/>
            <a:ext cx="5705475" cy="1909763"/>
            <a:chOff x="1374" y="2641"/>
            <a:chExt cx="3594" cy="1203"/>
          </a:xfrm>
        </p:grpSpPr>
        <p:sp>
          <p:nvSpPr>
            <p:cNvPr id="46" name="Line 20"/>
            <p:cNvSpPr>
              <a:spLocks noChangeShapeType="1"/>
            </p:cNvSpPr>
            <p:nvPr/>
          </p:nvSpPr>
          <p:spPr bwMode="auto">
            <a:xfrm>
              <a:off x="1374" y="3293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usual http request msg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+mn-lt"/>
                </a:rPr>
                <a:t>cookie: 1678</a:t>
              </a:r>
            </a:p>
          </p:txBody>
        </p:sp>
        <p:sp>
          <p:nvSpPr>
            <p:cNvPr id="48" name="Text Box 29"/>
            <p:cNvSpPr txBox="1">
              <a:spLocks noChangeArrowheads="1"/>
            </p:cNvSpPr>
            <p:nvPr/>
          </p:nvSpPr>
          <p:spPr bwMode="auto">
            <a:xfrm>
              <a:off x="3604" y="3262"/>
              <a:ext cx="557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cookie-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specific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action</a:t>
              </a:r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71"/>
            <p:cNvSpPr txBox="1">
              <a:spLocks noChangeArrowheads="1"/>
            </p:cNvSpPr>
            <p:nvPr/>
          </p:nvSpPr>
          <p:spPr bwMode="auto">
            <a:xfrm>
              <a:off x="4287" y="2939"/>
              <a:ext cx="495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access</a:t>
              </a:r>
            </a:p>
          </p:txBody>
        </p:sp>
      </p:grpSp>
      <p:grpSp>
        <p:nvGrpSpPr>
          <p:cNvPr id="51" name="Group 77"/>
          <p:cNvGrpSpPr>
            <a:grpSpLocks/>
          </p:cNvGrpSpPr>
          <p:nvPr/>
        </p:nvGrpSpPr>
        <p:grpSpPr bwMode="auto">
          <a:xfrm>
            <a:off x="935748" y="5122865"/>
            <a:ext cx="1419500" cy="634716"/>
            <a:chOff x="735" y="1746"/>
            <a:chExt cx="1026" cy="487"/>
          </a:xfrm>
        </p:grpSpPr>
        <p:sp>
          <p:nvSpPr>
            <p:cNvPr id="52" name="AutoShape 78"/>
            <p:cNvSpPr>
              <a:spLocks noChangeArrowheads="1"/>
            </p:cNvSpPr>
            <p:nvPr/>
          </p:nvSpPr>
          <p:spPr bwMode="auto">
            <a:xfrm>
              <a:off x="735" y="1746"/>
              <a:ext cx="829" cy="486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+mn-lt"/>
              </a:endParaRPr>
            </a:p>
          </p:txBody>
        </p:sp>
        <p:sp>
          <p:nvSpPr>
            <p:cNvPr id="53" name="Text Box 79"/>
            <p:cNvSpPr txBox="1">
              <a:spLocks noChangeArrowheads="1"/>
            </p:cNvSpPr>
            <p:nvPr/>
          </p:nvSpPr>
          <p:spPr bwMode="auto">
            <a:xfrm>
              <a:off x="757" y="1832"/>
              <a:ext cx="1004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 dirty="0" err="1">
                  <a:solidFill>
                    <a:schemeClr val="bg1"/>
                  </a:solidFill>
                  <a:latin typeface="+mn-lt"/>
                </a:rPr>
                <a:t>ebay</a:t>
              </a:r>
              <a:r>
                <a:rPr lang="en-US" altLang="en-US" sz="1400" b="1" dirty="0">
                  <a:solidFill>
                    <a:schemeClr val="bg1"/>
                  </a:solidFill>
                  <a:latin typeface="+mn-lt"/>
                </a:rPr>
                <a:t> 8734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 dirty="0">
                  <a:solidFill>
                    <a:schemeClr val="bg1"/>
                  </a:solidFill>
                  <a:latin typeface="+mn-lt"/>
                </a:rPr>
                <a:t>amazon 1678</a:t>
              </a:r>
            </a:p>
          </p:txBody>
        </p:sp>
      </p:grpSp>
      <p:sp>
        <p:nvSpPr>
          <p:cNvPr id="54" name="Text Box 80"/>
          <p:cNvSpPr txBox="1">
            <a:spLocks noChangeArrowheads="1"/>
          </p:cNvSpPr>
          <p:nvPr/>
        </p:nvSpPr>
        <p:spPr bwMode="auto">
          <a:xfrm>
            <a:off x="7842250" y="2692400"/>
            <a:ext cx="10374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+mn-lt"/>
              </a:rPr>
              <a:t>backend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+mn-lt"/>
              </a:rPr>
              <a:t>database</a:t>
            </a:r>
          </a:p>
        </p:txBody>
      </p:sp>
      <p:sp>
        <p:nvSpPr>
          <p:cNvPr id="55" name="AutoShape 327"/>
          <p:cNvSpPr>
            <a:spLocks noChangeArrowheads="1"/>
          </p:cNvSpPr>
          <p:nvPr/>
        </p:nvSpPr>
        <p:spPr bwMode="auto">
          <a:xfrm>
            <a:off x="8112125" y="3313113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+mn-lt"/>
            </a:endParaRPr>
          </a:p>
        </p:txBody>
      </p:sp>
      <p:grpSp>
        <p:nvGrpSpPr>
          <p:cNvPr id="56" name="Group 63"/>
          <p:cNvGrpSpPr>
            <a:grpSpLocks/>
          </p:cNvGrpSpPr>
          <p:nvPr/>
        </p:nvGrpSpPr>
        <p:grpSpPr bwMode="auto">
          <a:xfrm>
            <a:off x="5475288" y="1119188"/>
            <a:ext cx="411162" cy="771525"/>
            <a:chOff x="4140" y="429"/>
            <a:chExt cx="1425" cy="2396"/>
          </a:xfrm>
        </p:grpSpPr>
        <p:sp>
          <p:nvSpPr>
            <p:cNvPr id="57" name="Freeform 6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65"/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59" name="Freeform 6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6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68"/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2" name="Group 6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" name="AutoShape 70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8" name="AutoShape 71"/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3" name="Rectangle 72"/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4" name="Group 7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5" name="AutoShape 7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6" name="AutoShape 75"/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5" name="Rectangle 76"/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7" name="Group 7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" name="AutoShape 79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4" name="AutoShape 80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8" name="Freeform 8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" name="Group 8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1" name="AutoShape 83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2" name="AutoShape 84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70" name="Rectangle 85"/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1" name="Freeform 8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8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Oval 88"/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4" name="Freeform 8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AutoShape 90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6" name="AutoShape 91"/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7" name="Oval 92"/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8" name="Oval 93"/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9" name="Oval 94"/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80" name="Rectangle 95"/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</p:grpSp>
      <p:grpSp>
        <p:nvGrpSpPr>
          <p:cNvPr id="89" name="Group 96"/>
          <p:cNvGrpSpPr>
            <a:grpSpLocks/>
          </p:cNvGrpSpPr>
          <p:nvPr/>
        </p:nvGrpSpPr>
        <p:grpSpPr bwMode="auto">
          <a:xfrm>
            <a:off x="1806575" y="1117600"/>
            <a:ext cx="687388" cy="731838"/>
            <a:chOff x="-44" y="1473"/>
            <a:chExt cx="981" cy="1105"/>
          </a:xfrm>
        </p:grpSpPr>
        <p:pic>
          <p:nvPicPr>
            <p:cNvPr id="90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442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9" grpId="0"/>
      <p:bldP spid="54" grpId="0"/>
      <p:bldP spid="5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Caches (Proxy Server)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IN" dirty="0">
                <a:latin typeface="+mn-lt"/>
              </a:rPr>
              <a:t>It satisfies HTTP requests on the behalf of an origin Web server.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The Web cache has its own disk storage and keeps copies of recently requested objects in this storage.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  <p:grpSp>
        <p:nvGrpSpPr>
          <p:cNvPr id="392" name="Group 171"/>
          <p:cNvGrpSpPr>
            <a:grpSpLocks/>
          </p:cNvGrpSpPr>
          <p:nvPr/>
        </p:nvGrpSpPr>
        <p:grpSpPr bwMode="auto">
          <a:xfrm>
            <a:off x="2233613" y="2771775"/>
            <a:ext cx="687387" cy="763588"/>
            <a:chOff x="-44" y="1473"/>
            <a:chExt cx="981" cy="1105"/>
          </a:xfrm>
        </p:grpSpPr>
        <p:pic>
          <p:nvPicPr>
            <p:cNvPr id="393" name="Picture 172" descr="desktop_computer_stylized_medium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7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5" name="Group 102"/>
          <p:cNvGrpSpPr>
            <a:grpSpLocks/>
          </p:cNvGrpSpPr>
          <p:nvPr/>
        </p:nvGrpSpPr>
        <p:grpSpPr bwMode="auto">
          <a:xfrm>
            <a:off x="2298700" y="4645025"/>
            <a:ext cx="687388" cy="763588"/>
            <a:chOff x="-44" y="1473"/>
            <a:chExt cx="981" cy="1105"/>
          </a:xfrm>
        </p:grpSpPr>
        <p:pic>
          <p:nvPicPr>
            <p:cNvPr id="396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7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8" name="Group 138"/>
          <p:cNvGrpSpPr>
            <a:grpSpLocks/>
          </p:cNvGrpSpPr>
          <p:nvPr/>
        </p:nvGrpSpPr>
        <p:grpSpPr bwMode="auto">
          <a:xfrm>
            <a:off x="4437063" y="3533775"/>
            <a:ext cx="400050" cy="715963"/>
            <a:chOff x="4140" y="429"/>
            <a:chExt cx="1425" cy="2396"/>
          </a:xfrm>
        </p:grpSpPr>
        <p:sp>
          <p:nvSpPr>
            <p:cNvPr id="399" name="Freeform 1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Rectangle 140"/>
            <p:cNvSpPr>
              <a:spLocks noChangeArrowheads="1"/>
            </p:cNvSpPr>
            <p:nvPr/>
          </p:nvSpPr>
          <p:spPr bwMode="auto">
            <a:xfrm>
              <a:off x="4208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01" name="Freeform 1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1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Rectangle 143"/>
            <p:cNvSpPr>
              <a:spLocks noChangeArrowheads="1"/>
            </p:cNvSpPr>
            <p:nvPr/>
          </p:nvSpPr>
          <p:spPr bwMode="auto">
            <a:xfrm>
              <a:off x="4214" y="695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4" name="Group 1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9" name="AutoShape 14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30" name="AutoShape 146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7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05" name="Rectangle 147"/>
            <p:cNvSpPr>
              <a:spLocks noChangeArrowheads="1"/>
            </p:cNvSpPr>
            <p:nvPr/>
          </p:nvSpPr>
          <p:spPr bwMode="auto">
            <a:xfrm>
              <a:off x="4225" y="101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6" name="Group 1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7" name="AutoShape 149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8" name="AutoShape 150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2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07" name="Rectangle 151"/>
            <p:cNvSpPr>
              <a:spLocks noChangeArrowheads="1"/>
            </p:cNvSpPr>
            <p:nvPr/>
          </p:nvSpPr>
          <p:spPr bwMode="auto">
            <a:xfrm>
              <a:off x="4219" y="135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08" name="Rectangle 152"/>
            <p:cNvSpPr>
              <a:spLocks noChangeArrowheads="1"/>
            </p:cNvSpPr>
            <p:nvPr/>
          </p:nvSpPr>
          <p:spPr bwMode="auto">
            <a:xfrm>
              <a:off x="4230" y="1656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9" name="Group 1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5" name="AutoShape 15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6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6" name="AutoShape 155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0" name="Freeform 1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1" name="Group 1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3" name="AutoShape 158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4" name="AutoShape 159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2" name="Rectangle 160"/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3" name="Freeform 1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Freeform 1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Oval 163"/>
            <p:cNvSpPr>
              <a:spLocks noChangeArrowheads="1"/>
            </p:cNvSpPr>
            <p:nvPr/>
          </p:nvSpPr>
          <p:spPr bwMode="auto"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6" name="Freeform 1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AutoShape 165"/>
            <p:cNvSpPr>
              <a:spLocks noChangeArrowheads="1"/>
            </p:cNvSpPr>
            <p:nvPr/>
          </p:nvSpPr>
          <p:spPr bwMode="auto">
            <a:xfrm>
              <a:off x="4140" y="2676"/>
              <a:ext cx="1199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8" name="AutoShape 166"/>
            <p:cNvSpPr>
              <a:spLocks noChangeArrowheads="1"/>
            </p:cNvSpPr>
            <p:nvPr/>
          </p:nvSpPr>
          <p:spPr bwMode="auto">
            <a:xfrm>
              <a:off x="4208" y="2713"/>
              <a:ext cx="1069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9" name="Oval 167"/>
            <p:cNvSpPr>
              <a:spLocks noChangeArrowheads="1"/>
            </p:cNvSpPr>
            <p:nvPr/>
          </p:nvSpPr>
          <p:spPr bwMode="auto"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20" name="Oval 168"/>
            <p:cNvSpPr>
              <a:spLocks noChangeArrowheads="1"/>
            </p:cNvSpPr>
            <p:nvPr/>
          </p:nvSpPr>
          <p:spPr bwMode="auto"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21" name="Oval 169"/>
            <p:cNvSpPr>
              <a:spLocks noChangeArrowheads="1"/>
            </p:cNvSpPr>
            <p:nvPr/>
          </p:nvSpPr>
          <p:spPr bwMode="auto"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22" name="Rectangle 170"/>
            <p:cNvSpPr>
              <a:spLocks noChangeArrowheads="1"/>
            </p:cNvSpPr>
            <p:nvPr/>
          </p:nvSpPr>
          <p:spPr bwMode="auto"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431" name="Group 105"/>
          <p:cNvGrpSpPr>
            <a:grpSpLocks/>
          </p:cNvGrpSpPr>
          <p:nvPr/>
        </p:nvGrpSpPr>
        <p:grpSpPr bwMode="auto">
          <a:xfrm>
            <a:off x="6384925" y="2913063"/>
            <a:ext cx="433388" cy="715962"/>
            <a:chOff x="4140" y="429"/>
            <a:chExt cx="1425" cy="2396"/>
          </a:xfrm>
        </p:grpSpPr>
        <p:sp>
          <p:nvSpPr>
            <p:cNvPr id="432" name="Freeform 10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Rectangle 107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34" name="Freeform 10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Freeform 10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Rectangle 110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7" name="Group 11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62" name="AutoShape 11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63" name="AutoShape 113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38" name="Rectangle 114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9" name="Group 11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60" name="AutoShape 116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61" name="AutoShape 117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0" name="Rectangle 118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1" name="Rectangle 119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42" name="Group 12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8" name="AutoShape 121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59" name="AutoShape 122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3" name="Freeform 12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4" name="Group 12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6" name="AutoShape 12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57" name="AutoShape 126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5" name="Rectangle 127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6" name="Freeform 12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7" name="Freeform 12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8" name="Oval 130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9" name="Freeform 13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" name="AutoShape 132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1" name="AutoShape 133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2" name="Oval 134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3" name="Oval 135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54" name="Oval 136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5" name="Rectangle 137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sp>
        <p:nvSpPr>
          <p:cNvPr id="464" name="Text Box 6"/>
          <p:cNvSpPr txBox="1">
            <a:spLocks noChangeArrowheads="1"/>
          </p:cNvSpPr>
          <p:nvPr/>
        </p:nvSpPr>
        <p:spPr bwMode="auto">
          <a:xfrm>
            <a:off x="2378075" y="3444875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client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65" name="Text Box 8"/>
          <p:cNvSpPr txBox="1">
            <a:spLocks noChangeArrowheads="1"/>
          </p:cNvSpPr>
          <p:nvPr/>
        </p:nvSpPr>
        <p:spPr bwMode="auto">
          <a:xfrm>
            <a:off x="4164013" y="2851150"/>
            <a:ext cx="88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charset="0"/>
              </a:rPr>
              <a:t>proxy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charset="0"/>
              </a:rPr>
              <a:t>server</a:t>
            </a:r>
            <a:endParaRPr lang="en-US" altLang="en-US" sz="2400" dirty="0">
              <a:latin typeface="Arial" charset="0"/>
            </a:endParaRPr>
          </a:p>
        </p:txBody>
      </p:sp>
      <p:sp>
        <p:nvSpPr>
          <p:cNvPr id="466" name="Text Box 21"/>
          <p:cNvSpPr txBox="1">
            <a:spLocks noChangeArrowheads="1"/>
          </p:cNvSpPr>
          <p:nvPr/>
        </p:nvSpPr>
        <p:spPr bwMode="auto">
          <a:xfrm>
            <a:off x="2500313" y="5416550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client</a:t>
            </a:r>
            <a:endParaRPr lang="en-US" altLang="en-US" sz="2400">
              <a:latin typeface="Arial" charset="0"/>
            </a:endParaRPr>
          </a:p>
        </p:txBody>
      </p:sp>
      <p:grpSp>
        <p:nvGrpSpPr>
          <p:cNvPr id="467" name="Group 53"/>
          <p:cNvGrpSpPr>
            <a:grpSpLocks/>
          </p:cNvGrpSpPr>
          <p:nvPr/>
        </p:nvGrpSpPr>
        <p:grpSpPr bwMode="auto">
          <a:xfrm>
            <a:off x="2803525" y="4171950"/>
            <a:ext cx="1563688" cy="760413"/>
            <a:chOff x="2896" y="2580"/>
            <a:chExt cx="985" cy="479"/>
          </a:xfrm>
        </p:grpSpPr>
        <p:sp>
          <p:nvSpPr>
            <p:cNvPr id="468" name="Line 19"/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Text Box 23"/>
            <p:cNvSpPr txBox="1">
              <a:spLocks noChangeArrowheads="1"/>
            </p:cNvSpPr>
            <p:nvPr/>
          </p:nvSpPr>
          <p:spPr bwMode="auto"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grpSp>
        <p:nvGrpSpPr>
          <p:cNvPr id="470" name="Group 54"/>
          <p:cNvGrpSpPr>
            <a:grpSpLocks/>
          </p:cNvGrpSpPr>
          <p:nvPr/>
        </p:nvGrpSpPr>
        <p:grpSpPr bwMode="auto">
          <a:xfrm>
            <a:off x="2987675" y="4259263"/>
            <a:ext cx="1604963" cy="785812"/>
            <a:chOff x="3012" y="2635"/>
            <a:chExt cx="1011" cy="495"/>
          </a:xfrm>
        </p:grpSpPr>
        <p:sp>
          <p:nvSpPr>
            <p:cNvPr id="471" name="Line 20"/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Text Box 25"/>
            <p:cNvSpPr txBox="1">
              <a:spLocks noChangeArrowheads="1"/>
            </p:cNvSpPr>
            <p:nvPr/>
          </p:nvSpPr>
          <p:spPr bwMode="auto"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grpSp>
        <p:nvGrpSpPr>
          <p:cNvPr id="473" name="Group 49"/>
          <p:cNvGrpSpPr>
            <a:grpSpLocks/>
          </p:cNvGrpSpPr>
          <p:nvPr/>
        </p:nvGrpSpPr>
        <p:grpSpPr bwMode="auto">
          <a:xfrm>
            <a:off x="2971800" y="3200400"/>
            <a:ext cx="3251200" cy="730250"/>
            <a:chOff x="3002" y="1979"/>
            <a:chExt cx="2048" cy="460"/>
          </a:xfrm>
        </p:grpSpPr>
        <p:sp>
          <p:nvSpPr>
            <p:cNvPr id="474" name="Freeform 18"/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Text Box 22"/>
            <p:cNvSpPr txBox="1">
              <a:spLocks noChangeArrowheads="1"/>
            </p:cNvSpPr>
            <p:nvPr/>
          </p:nvSpPr>
          <p:spPr bwMode="auto">
            <a:xfrm rot="1422049">
              <a:off x="3083" y="200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476" name="Text Box 45"/>
            <p:cNvSpPr txBox="1">
              <a:spLocks noChangeArrowheads="1"/>
            </p:cNvSpPr>
            <p:nvPr/>
          </p:nvSpPr>
          <p:spPr bwMode="auto">
            <a:xfrm rot="-1419968">
              <a:off x="4114" y="201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sp>
        <p:nvSpPr>
          <p:cNvPr id="477" name="Text Box 47"/>
          <p:cNvSpPr txBox="1">
            <a:spLocks noChangeArrowheads="1"/>
          </p:cNvSpPr>
          <p:nvPr/>
        </p:nvSpPr>
        <p:spPr bwMode="auto">
          <a:xfrm>
            <a:off x="6205538" y="5497513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server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78" name="Text Box 48"/>
          <p:cNvSpPr txBox="1">
            <a:spLocks noChangeArrowheads="1"/>
          </p:cNvSpPr>
          <p:nvPr/>
        </p:nvSpPr>
        <p:spPr bwMode="auto">
          <a:xfrm>
            <a:off x="6223000" y="3560763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server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79" name="Rectangle 55"/>
          <p:cNvSpPr>
            <a:spLocks noChangeArrowheads="1"/>
          </p:cNvSpPr>
          <p:nvPr/>
        </p:nvSpPr>
        <p:spPr bwMode="auto">
          <a:xfrm>
            <a:off x="5153025" y="4425950"/>
            <a:ext cx="406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endParaRPr lang="en-US" altLang="en-US" sz="2400">
              <a:latin typeface="Comic Sans MS" charset="0"/>
            </a:endParaRPr>
          </a:p>
        </p:txBody>
      </p:sp>
      <p:pic>
        <p:nvPicPr>
          <p:cNvPr id="480" name="Picture 5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3988" y="27082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" name="Group 60"/>
          <p:cNvGrpSpPr>
            <a:grpSpLocks/>
          </p:cNvGrpSpPr>
          <p:nvPr/>
        </p:nvGrpSpPr>
        <p:grpSpPr bwMode="auto">
          <a:xfrm>
            <a:off x="2198688" y="2747963"/>
            <a:ext cx="4178300" cy="1814512"/>
            <a:chOff x="2515" y="1687"/>
            <a:chExt cx="2632" cy="1143"/>
          </a:xfrm>
        </p:grpSpPr>
        <p:sp>
          <p:nvSpPr>
            <p:cNvPr id="482" name="Freeform 44"/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Text Box 24"/>
            <p:cNvSpPr txBox="1">
              <a:spLocks noChangeArrowheads="1"/>
            </p:cNvSpPr>
            <p:nvPr/>
          </p:nvSpPr>
          <p:spPr bwMode="auto"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484" name="Text Box 46"/>
            <p:cNvSpPr txBox="1">
              <a:spLocks noChangeArrowheads="1"/>
            </p:cNvSpPr>
            <p:nvPr/>
          </p:nvSpPr>
          <p:spPr bwMode="auto"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pic>
          <p:nvPicPr>
            <p:cNvPr id="485" name="Picture 5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6" name="Picture 59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7" name="Picture 6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6313" y="46894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8" name="Group 69"/>
          <p:cNvGrpSpPr>
            <a:grpSpLocks/>
          </p:cNvGrpSpPr>
          <p:nvPr/>
        </p:nvGrpSpPr>
        <p:grpSpPr bwMode="auto">
          <a:xfrm>
            <a:off x="6318250" y="4840288"/>
            <a:ext cx="433388" cy="715962"/>
            <a:chOff x="4140" y="429"/>
            <a:chExt cx="1425" cy="2396"/>
          </a:xfrm>
        </p:grpSpPr>
        <p:sp>
          <p:nvSpPr>
            <p:cNvPr id="489" name="Freeform 7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Rectangle 71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1" name="Freeform 7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Freeform 7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3" name="Rectangle 74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4" name="Group 7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9" name="AutoShape 7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20" name="AutoShape 77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5" name="Rectangle 78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6" name="Group 7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7" name="AutoShape 80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8" name="AutoShape 81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7" name="Rectangle 82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8" name="Rectangle 83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9" name="Group 8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5" name="AutoShape 85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6" name="AutoShape 86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500" name="Freeform 8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1" name="Group 8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3" name="AutoShape 89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4" name="AutoShape 90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502" name="Rectangle 91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3" name="Freeform 9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Freeform 9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Oval 94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6" name="Freeform 9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7" name="AutoShape 96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8" name="AutoShape 97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9" name="Oval 98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10" name="Oval 99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11" name="Oval 100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12" name="Rectangle 101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04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/>
      <p:bldP spid="465" grpId="0"/>
      <p:bldP spid="466" grpId="0"/>
      <p:bldP spid="477" grpId="0"/>
      <p:bldP spid="47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Caches (Proxy Server) – Cont.</a:t>
            </a:r>
            <a:r>
              <a:rPr lang="is-IS" dirty="0"/>
              <a:t>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+mn-lt"/>
              </a:rPr>
              <a:t>A user’s browser can be configured so, user’s HTTP requests are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first directed </a:t>
            </a:r>
            <a:r>
              <a:rPr lang="en-US" dirty="0">
                <a:latin typeface="+mn-lt"/>
              </a:rPr>
              <a:t>to the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Web Cache</a:t>
            </a:r>
            <a:r>
              <a:rPr lang="en-US" dirty="0">
                <a:latin typeface="+mn-lt"/>
              </a:rPr>
              <a:t>. </a:t>
            </a:r>
          </a:p>
          <a:p>
            <a:pPr algn="just"/>
            <a:r>
              <a:rPr lang="en-US" dirty="0">
                <a:latin typeface="+mn-lt"/>
              </a:rPr>
              <a:t>A browser sends all HTTP requests to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cache</a:t>
            </a:r>
            <a:r>
              <a:rPr lang="en-US" dirty="0">
                <a:latin typeface="+mn-lt"/>
              </a:rPr>
              <a:t>.</a:t>
            </a:r>
          </a:p>
          <a:p>
            <a:pPr algn="just"/>
            <a:r>
              <a:rPr lang="en-US" dirty="0">
                <a:latin typeface="+mn-lt"/>
              </a:rPr>
              <a:t>As an example, suppose a browser is requesting the object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http://www.someschool.edu/campus.gif</a:t>
            </a:r>
          </a:p>
          <a:p>
            <a:pPr algn="just"/>
            <a:r>
              <a:rPr lang="en-US" dirty="0">
                <a:latin typeface="+mn-lt"/>
              </a:rPr>
              <a:t>Object in cache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returns</a:t>
            </a:r>
            <a:r>
              <a:rPr lang="en-US" dirty="0">
                <a:latin typeface="+mn-lt"/>
              </a:rPr>
              <a:t> to client browser.</a:t>
            </a:r>
          </a:p>
          <a:p>
            <a:pPr algn="just"/>
            <a:r>
              <a:rPr lang="en-US" dirty="0">
                <a:latin typeface="+mn-lt"/>
              </a:rPr>
              <a:t>Otherwise cache requests object from origin server, then returns object to client browser.</a:t>
            </a:r>
          </a:p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Reduce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response time </a:t>
            </a:r>
            <a:r>
              <a:rPr lang="en-US" altLang="en-US" dirty="0">
                <a:latin typeface="+mn-lt"/>
                <a:ea typeface="ＭＳ Ｐゴシック" charset="-128"/>
              </a:rPr>
              <a:t>for client request.</a:t>
            </a:r>
          </a:p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Reduce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traffic</a:t>
            </a:r>
            <a:r>
              <a:rPr lang="en-US" altLang="en-US" dirty="0">
                <a:latin typeface="+mn-lt"/>
                <a:ea typeface="ＭＳ Ｐゴシック" charset="-128"/>
              </a:rPr>
              <a:t> on an institution’</a:t>
            </a:r>
            <a:r>
              <a:rPr lang="en-US" altLang="ja-JP" dirty="0">
                <a:latin typeface="+mn-lt"/>
                <a:ea typeface="ＭＳ Ｐゴシック" charset="-128"/>
              </a:rPr>
              <a:t>s access link.</a:t>
            </a:r>
          </a:p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Internet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dense</a:t>
            </a:r>
            <a:r>
              <a:rPr lang="en-US" altLang="en-US" dirty="0">
                <a:latin typeface="+mn-lt"/>
                <a:ea typeface="ＭＳ Ｐゴシック" charset="-128"/>
              </a:rPr>
              <a:t> with caches: Insufficiency for </a:t>
            </a:r>
            <a:r>
              <a:rPr lang="en-US" altLang="ja-JP" dirty="0">
                <a:latin typeface="+mn-lt"/>
                <a:ea typeface="ＭＳ Ｐゴシック" charset="-128"/>
              </a:rPr>
              <a:t>content providers to </a:t>
            </a:r>
            <a:r>
              <a:rPr lang="en-US" altLang="ja-JP" dirty="0">
                <a:solidFill>
                  <a:srgbClr val="C00000"/>
                </a:solidFill>
                <a:latin typeface="+mn-lt"/>
                <a:ea typeface="ＭＳ Ｐゴシック" charset="-128"/>
              </a:rPr>
              <a:t>effectively</a:t>
            </a:r>
            <a:r>
              <a:rPr lang="en-US" altLang="ja-JP" dirty="0">
                <a:latin typeface="+mn-lt"/>
                <a:ea typeface="ＭＳ Ｐゴシック" charset="-128"/>
              </a:rPr>
              <a:t> deliver content.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Caches (Proxy Server)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600" y="990600"/>
            <a:ext cx="4803042" cy="533400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dirty="0">
                <a:latin typeface="+mn-lt"/>
                <a:ea typeface="ＭＳ Ｐゴシック" charset="-128"/>
              </a:rPr>
              <a:t>Example: </a:t>
            </a:r>
            <a:r>
              <a:rPr lang="en-US" altLang="en-US" dirty="0">
                <a:ea typeface="ＭＳ Ｐゴシック" charset="-128"/>
              </a:rPr>
              <a:t>Institutional Network and Internet</a:t>
            </a:r>
            <a:endParaRPr lang="en-US" altLang="en-US" dirty="0">
              <a:latin typeface="+mn-lt"/>
              <a:ea typeface="ＭＳ Ｐゴシック" charset="-128"/>
            </a:endParaRPr>
          </a:p>
          <a:p>
            <a:pPr algn="just">
              <a:lnSpc>
                <a:spcPct val="110000"/>
              </a:lnSpc>
              <a:spcAft>
                <a:spcPts val="600"/>
              </a:spcAft>
              <a:tabLst>
                <a:tab pos="3992563" algn="l"/>
              </a:tabLst>
            </a:pPr>
            <a:r>
              <a:rPr lang="en-US" altLang="en-US" dirty="0">
                <a:latin typeface="+mn-lt"/>
                <a:ea typeface="ＭＳ Ｐゴシック" charset="-128"/>
              </a:rPr>
              <a:t>Reduce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response time </a:t>
            </a:r>
            <a:r>
              <a:rPr lang="en-US" altLang="en-US" dirty="0">
                <a:latin typeface="+mn-lt"/>
                <a:ea typeface="ＭＳ Ｐゴシック" charset="-128"/>
              </a:rPr>
              <a:t>for client request.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dirty="0">
                <a:latin typeface="+mn-lt"/>
                <a:ea typeface="ＭＳ Ｐゴシック" charset="-128"/>
              </a:rPr>
              <a:t>Reduce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traffic</a:t>
            </a:r>
            <a:r>
              <a:rPr lang="en-US" altLang="en-US" dirty="0">
                <a:latin typeface="+mn-lt"/>
                <a:ea typeface="ＭＳ Ｐゴシック" charset="-128"/>
              </a:rPr>
              <a:t> on an institution’</a:t>
            </a:r>
            <a:r>
              <a:rPr lang="en-US" altLang="ja-JP" dirty="0">
                <a:latin typeface="+mn-lt"/>
                <a:ea typeface="ＭＳ Ｐゴシック" charset="-128"/>
              </a:rPr>
              <a:t>s access link.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dirty="0">
                <a:latin typeface="+mn-lt"/>
                <a:ea typeface="ＭＳ Ｐゴシック" charset="-128"/>
              </a:rPr>
              <a:t>Internet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dense</a:t>
            </a:r>
            <a:r>
              <a:rPr lang="en-US" altLang="en-US" dirty="0">
                <a:latin typeface="+mn-lt"/>
                <a:ea typeface="ＭＳ Ｐゴシック" charset="-128"/>
              </a:rPr>
              <a:t> with caches: Insufficiency for </a:t>
            </a:r>
            <a:r>
              <a:rPr lang="en-US" altLang="ja-JP" dirty="0">
                <a:latin typeface="+mn-lt"/>
                <a:ea typeface="ＭＳ Ｐゴシック" charset="-128"/>
              </a:rPr>
              <a:t>content providers to </a:t>
            </a:r>
            <a:r>
              <a:rPr lang="en-US" altLang="ja-JP" dirty="0">
                <a:solidFill>
                  <a:srgbClr val="C00000"/>
                </a:solidFill>
                <a:latin typeface="+mn-lt"/>
                <a:ea typeface="ＭＳ Ｐゴシック" charset="-128"/>
              </a:rPr>
              <a:t>effectively</a:t>
            </a:r>
            <a:r>
              <a:rPr lang="en-US" altLang="ja-JP" dirty="0">
                <a:latin typeface="+mn-lt"/>
                <a:ea typeface="ＭＳ Ｐゴシック" charset="-128"/>
              </a:rPr>
              <a:t> deliver content.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34404343-A296-9244-9518-BCACD1CC4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990600"/>
            <a:ext cx="3846000" cy="5334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212158-1881-454D-81FB-0A189EA3E5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1600" y="990600"/>
            <a:ext cx="3660042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8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FTP (File Transfer Protocol)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latin typeface="+mn-lt"/>
              </a:rPr>
              <a:t>File Transfer Protocol (FTP) is the commonly used protocol for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exchanging files </a:t>
            </a:r>
            <a:r>
              <a:rPr lang="en-IN" dirty="0">
                <a:latin typeface="+mn-lt"/>
              </a:rPr>
              <a:t>over the Network or Internet. </a:t>
            </a:r>
            <a:r>
              <a:rPr lang="en-IN" b="1" dirty="0">
                <a:solidFill>
                  <a:schemeClr val="accent1"/>
                </a:solidFill>
              </a:rPr>
              <a:t>Example: </a:t>
            </a:r>
            <a:r>
              <a:rPr lang="en-IN" b="1" dirty="0" err="1">
                <a:solidFill>
                  <a:schemeClr val="accent1"/>
                </a:solidFill>
              </a:rPr>
              <a:t>Filezilla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FTP uses the Internet's TCP/IP protocols to enable data transfer.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FTP uses client-server architecture.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FTP promotes sharing of files via remote computers with reliable and efficient data transfer.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CC87F0B-D0E2-D949-9CFA-8B5987259EC3}"/>
              </a:ext>
            </a:extLst>
          </p:cNvPr>
          <p:cNvSpPr/>
          <p:nvPr/>
        </p:nvSpPr>
        <p:spPr>
          <a:xfrm>
            <a:off x="1952625" y="4151938"/>
            <a:ext cx="12192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user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61EB7DE-A912-4D41-9763-5B7EC29253C3}"/>
              </a:ext>
            </a:extLst>
          </p:cNvPr>
          <p:cNvSpPr/>
          <p:nvPr/>
        </p:nvSpPr>
        <p:spPr>
          <a:xfrm>
            <a:off x="3343275" y="4151938"/>
            <a:ext cx="9906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F4CA04D-20F9-5B4F-9D2B-4F2455DFCF02}"/>
              </a:ext>
            </a:extLst>
          </p:cNvPr>
          <p:cNvSpPr/>
          <p:nvPr/>
        </p:nvSpPr>
        <p:spPr>
          <a:xfrm>
            <a:off x="7134225" y="4151938"/>
            <a:ext cx="9906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server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xmlns="" id="{36481C9A-5B87-C042-B5DC-4E529EAFDAA3}"/>
              </a:ext>
            </a:extLst>
          </p:cNvPr>
          <p:cNvSpPr/>
          <p:nvPr/>
        </p:nvSpPr>
        <p:spPr>
          <a:xfrm>
            <a:off x="2905125" y="5334000"/>
            <a:ext cx="533400" cy="709422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xmlns="" id="{95A93C04-A451-4E40-B3A4-82188E91E51A}"/>
              </a:ext>
            </a:extLst>
          </p:cNvPr>
          <p:cNvSpPr/>
          <p:nvPr/>
        </p:nvSpPr>
        <p:spPr>
          <a:xfrm>
            <a:off x="7362825" y="5334000"/>
            <a:ext cx="533400" cy="709422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1BC5CDE-F600-D84B-AC37-7B0F9EF16FC8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2562225" y="4913938"/>
            <a:ext cx="504825" cy="4953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DFDEFD01-A737-C740-B0B6-2AB43F5F902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43275" y="4913938"/>
            <a:ext cx="495300" cy="4953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C6F89B13-2B64-1A48-8D57-C1BBB9A541D3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>
            <a:off x="7629525" y="4913938"/>
            <a:ext cx="0" cy="42006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BFBAA13-486B-CF40-89EF-73B2EC894C66}"/>
              </a:ext>
            </a:extLst>
          </p:cNvPr>
          <p:cNvSpPr txBox="1"/>
          <p:nvPr/>
        </p:nvSpPr>
        <p:spPr>
          <a:xfrm>
            <a:off x="2190750" y="6087694"/>
            <a:ext cx="196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file system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13384563-1487-0841-B05C-4E133BE23294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333875" y="4532938"/>
            <a:ext cx="280035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47372F2-2A33-5549-96BE-4D24E338DBEB}"/>
              </a:ext>
            </a:extLst>
          </p:cNvPr>
          <p:cNvSpPr txBox="1"/>
          <p:nvPr/>
        </p:nvSpPr>
        <p:spPr>
          <a:xfrm>
            <a:off x="4752975" y="4178427"/>
            <a:ext cx="196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D2FCB03-2FE7-5640-94DC-215AC9356F86}"/>
              </a:ext>
            </a:extLst>
          </p:cNvPr>
          <p:cNvSpPr txBox="1"/>
          <p:nvPr/>
        </p:nvSpPr>
        <p:spPr>
          <a:xfrm>
            <a:off x="6648450" y="6120574"/>
            <a:ext cx="196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file system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83D1EFED-F279-6A48-8E78-DD2B615AE8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6800" y="3731876"/>
            <a:ext cx="621500" cy="621500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4B096EB2-AD31-2E4C-B851-1A954B933A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225" y="3669392"/>
            <a:ext cx="623524" cy="6235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9A10E2AB-964C-2F4F-8DA0-935BAC7867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983" y="4202738"/>
            <a:ext cx="660400" cy="660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FA15205-34B5-0F43-88EA-85B309C3580C}"/>
              </a:ext>
            </a:extLst>
          </p:cNvPr>
          <p:cNvSpPr txBox="1"/>
          <p:nvPr/>
        </p:nvSpPr>
        <p:spPr>
          <a:xfrm>
            <a:off x="788361" y="4913938"/>
            <a:ext cx="9378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or Host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9A40CBD-CFC0-5C47-9014-718493074F9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431842" y="4532938"/>
            <a:ext cx="520783" cy="86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4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4" grpId="0" animBg="1"/>
      <p:bldP spid="10" grpId="0" animBg="1"/>
      <p:bldP spid="22" grpId="0"/>
      <p:bldP spid="26" grpId="0"/>
      <p:bldP spid="27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FTP (File Transfer Protocol)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altLang="en-US" sz="2000" dirty="0">
                <a:latin typeface="+mn-lt"/>
                <a:ea typeface="ＭＳ Ｐゴシック" charset="-128"/>
              </a:rPr>
              <a:t>FTP client connect FTP server at port 21 using TCP.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altLang="en-US" sz="2000" dirty="0">
                <a:latin typeface="+mn-lt"/>
                <a:ea typeface="ＭＳ Ｐゴシック" charset="-128"/>
              </a:rPr>
              <a:t>FTP uses two parallel TCP connections to transfer a file, </a:t>
            </a:r>
          </a:p>
          <a:p>
            <a:pPr marL="514350" indent="-4572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solidFill>
                  <a:srgbClr val="C00000"/>
                </a:solidFill>
                <a:latin typeface="+mn-lt"/>
                <a:ea typeface="ＭＳ Ｐゴシック" charset="-128"/>
              </a:rPr>
              <a:t>Control Connection</a:t>
            </a:r>
            <a:r>
              <a:rPr lang="en-US" altLang="en-US" sz="2000" dirty="0">
                <a:latin typeface="+mn-lt"/>
                <a:ea typeface="ＭＳ Ｐゴシック" charset="-128"/>
              </a:rPr>
              <a:t>: Used for sending control information between two hosts. </a:t>
            </a:r>
          </a:p>
          <a:p>
            <a:pPr marL="514350" indent="-4572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solidFill>
                  <a:srgbClr val="C00000"/>
                </a:solidFill>
                <a:latin typeface="+mn-lt"/>
                <a:ea typeface="ＭＳ Ｐゴシック" charset="-128"/>
              </a:rPr>
              <a:t>Data Connection</a:t>
            </a:r>
            <a:r>
              <a:rPr lang="en-US" altLang="en-US" sz="2000" dirty="0">
                <a:latin typeface="+mn-lt"/>
                <a:ea typeface="ＭＳ Ｐゴシック" charset="-128"/>
              </a:rPr>
              <a:t>: To send a file.</a:t>
            </a:r>
          </a:p>
          <a:p>
            <a:pPr marL="342900" lvl="1" indent="-342900" algn="just">
              <a:lnSpc>
                <a:spcPct val="10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altLang="en-US" dirty="0">
                <a:latin typeface="+mn-lt"/>
                <a:ea typeface="ＭＳ Ｐゴシック" charset="-128"/>
              </a:rPr>
              <a:t>Control Information like user identification, password, commands to change remote directory, commands to “put” and “get” files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altLang="en-US" sz="2000" dirty="0">
                <a:latin typeface="+mn-lt"/>
                <a:ea typeface="ＭＳ Ｐゴシック" charset="-128"/>
              </a:rPr>
              <a:t>Client will browses </a:t>
            </a:r>
            <a:r>
              <a:rPr lang="en-US" altLang="en-US" sz="2000" dirty="0">
                <a:solidFill>
                  <a:srgbClr val="FF0000"/>
                </a:solidFill>
                <a:latin typeface="+mn-lt"/>
                <a:ea typeface="ＭＳ Ｐゴシック" charset="-128"/>
              </a:rPr>
              <a:t>remote file directory</a:t>
            </a:r>
            <a:r>
              <a:rPr lang="en-US" altLang="en-US" sz="2000" dirty="0">
                <a:latin typeface="+mn-lt"/>
                <a:ea typeface="ＭＳ Ｐゴシック" charset="-128"/>
              </a:rPr>
              <a:t>, sends commands over control connection.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  <a:buSzPct val="75000"/>
            </a:pPr>
            <a:r>
              <a:rPr lang="en-US" altLang="en-US" sz="2000" dirty="0">
                <a:latin typeface="+mn-lt"/>
              </a:rPr>
              <a:t>FTP server maintains </a:t>
            </a:r>
            <a:r>
              <a:rPr lang="ja-JP" altLang="en-US" sz="2000" dirty="0">
                <a:latin typeface="+mn-lt"/>
              </a:rPr>
              <a:t>“</a:t>
            </a: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state</a:t>
            </a:r>
            <a:r>
              <a:rPr lang="ja-JP" altLang="en-US" sz="2000" dirty="0">
                <a:latin typeface="+mn-lt"/>
              </a:rPr>
              <a:t>”</a:t>
            </a:r>
            <a:r>
              <a:rPr lang="en-US" altLang="ja-JP" sz="2000" dirty="0">
                <a:latin typeface="+mn-lt"/>
              </a:rPr>
              <a:t> about user like current directory, earlier authentication.</a:t>
            </a:r>
          </a:p>
          <a:p>
            <a:pPr algn="just">
              <a:buSzPct val="75000"/>
            </a:pPr>
            <a:endParaRPr lang="en-US" altLang="ja-JP" sz="2000" dirty="0">
              <a:solidFill>
                <a:srgbClr val="FF0000"/>
              </a:solidFill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8C47671-61AC-0C43-906D-FBD7DF999F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2614" y="3762610"/>
            <a:ext cx="1422400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66DD134-B6D1-B640-897A-0292C804B72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26698" y="3770030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8E351C-69AB-6740-AD66-487BA4B262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782" y="3755191"/>
            <a:ext cx="1482725" cy="1482725"/>
          </a:xfrm>
          <a:prstGeom prst="rect">
            <a:avLst/>
          </a:prstGeom>
        </p:spPr>
      </p:pic>
      <p:pic>
        <p:nvPicPr>
          <p:cNvPr id="15" name="FTP Protocol_How it works.mp4">
            <a:hlinkClick r:id="" action="ppaction://media"/>
            <a:extLst>
              <a:ext uri="{FF2B5EF4-FFF2-40B4-BE49-F238E27FC236}">
                <a16:creationId xmlns:a16="http://schemas.microsoft.com/office/drawing/2014/main" xmlns="" id="{9CBBD42B-270B-1346-8D82-A665A0758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13333"/>
          <a:stretch/>
        </p:blipFill>
        <p:spPr>
          <a:xfrm>
            <a:off x="1752600" y="2694001"/>
            <a:ext cx="5624512" cy="37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2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443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Electronic Mail (Email)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/>
              <a:t>Email is an </a:t>
            </a:r>
            <a:r>
              <a:rPr lang="en-IN" sz="2000" dirty="0">
                <a:solidFill>
                  <a:srgbClr val="C00000"/>
                </a:solidFill>
              </a:rPr>
              <a:t>asynchronous communication </a:t>
            </a:r>
            <a:r>
              <a:rPr lang="en-IN" sz="2000" dirty="0"/>
              <a:t>medium in which people send and read messages as convenient for them</a:t>
            </a:r>
            <a:r>
              <a:rPr lang="en-US" sz="2000" dirty="0"/>
              <a:t>.</a:t>
            </a:r>
          </a:p>
          <a:p>
            <a:pPr lvl="0"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/>
              <a:t>Modern Email has many </a:t>
            </a:r>
            <a:r>
              <a:rPr lang="en-IN" sz="2000" dirty="0">
                <a:solidFill>
                  <a:srgbClr val="C00000"/>
                </a:solidFill>
              </a:rPr>
              <a:t>powerful features </a:t>
            </a:r>
            <a:r>
              <a:rPr lang="en-IN" sz="2000" dirty="0"/>
              <a:t>like: 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IN" dirty="0"/>
              <a:t>A messages with attachments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IN" dirty="0"/>
              <a:t>Hyperlinks 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IN" dirty="0"/>
              <a:t>HTML-formatted text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IN" dirty="0"/>
              <a:t>Embedded photos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/>
              <a:t>Email is fast, easy to distribute, and inexpensive. </a:t>
            </a:r>
          </a:p>
          <a:p>
            <a:pPr lvl="0" algn="just">
              <a:lnSpc>
                <a:spcPct val="100000"/>
              </a:lnSpc>
              <a:spcAft>
                <a:spcPts val="600"/>
              </a:spcAft>
            </a:pPr>
            <a:r>
              <a:rPr lang="en-IN" sz="2000" dirty="0"/>
              <a:t>High level view of Internet mail system and its key components.</a:t>
            </a:r>
          </a:p>
          <a:p>
            <a:pPr marL="914400" lvl="1" indent="-4572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IN" dirty="0"/>
              <a:t>User agents </a:t>
            </a:r>
            <a:endParaRPr lang="en-US" dirty="0"/>
          </a:p>
          <a:p>
            <a:pPr marL="914400" lvl="1" indent="-4572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IN" dirty="0"/>
              <a:t>Mail servers </a:t>
            </a:r>
            <a:endParaRPr lang="en-US" dirty="0"/>
          </a:p>
          <a:p>
            <a:pPr marL="914400" lvl="1" indent="-4572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IN" dirty="0"/>
              <a:t>Simple Mail Transfer Protocol (SMTP)</a:t>
            </a:r>
            <a:endParaRPr lang="en-US" dirty="0"/>
          </a:p>
          <a:p>
            <a:pPr lvl="0"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A36B13-0F58-5340-953A-515C56D4CA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286000"/>
            <a:ext cx="4422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2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Application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IN" dirty="0"/>
              <a:t>Client-Server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P2P (Peer to Peer) architecture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Email - </a:t>
            </a:r>
            <a:r>
              <a:rPr lang="en-IN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en-US" sz="8000" b="1" dirty="0">
                <a:solidFill>
                  <a:srgbClr val="CC0000"/>
                </a:solidFill>
                <a:ea typeface="ＭＳ Ｐゴシック" charset="-128"/>
              </a:rPr>
              <a:t>User Agent</a:t>
            </a:r>
          </a:p>
          <a:p>
            <a:pPr lvl="0" algn="just">
              <a:lnSpc>
                <a:spcPct val="120000"/>
              </a:lnSpc>
            </a:pPr>
            <a:r>
              <a:rPr lang="en-IN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User agents allow users to read, reply to, forward, save, and compose messages.</a:t>
            </a:r>
            <a:endParaRPr lang="en-US" sz="7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20000"/>
              </a:lnSpc>
            </a:pPr>
            <a:r>
              <a:rPr 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.g. Microsoft Outlook and Apple Mail.</a:t>
            </a:r>
            <a:endParaRPr lang="en-US" sz="7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en-US" sz="8000" b="1" dirty="0">
                <a:solidFill>
                  <a:srgbClr val="CC0000"/>
                </a:solidFill>
                <a:ea typeface="ＭＳ Ｐゴシック" charset="-128"/>
              </a:rPr>
              <a:t>Mail servers:</a:t>
            </a:r>
          </a:p>
          <a:p>
            <a:pPr algn="just">
              <a:lnSpc>
                <a:spcPct val="120000"/>
              </a:lnSpc>
            </a:pPr>
            <a:r>
              <a:rPr lang="en-US" alt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7200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mailbox</a:t>
            </a:r>
            <a:r>
              <a:rPr lang="en-US" alt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 contains incoming messages for user.</a:t>
            </a:r>
          </a:p>
          <a:p>
            <a:pPr algn="just">
              <a:lnSpc>
                <a:spcPct val="120000"/>
              </a:lnSpc>
            </a:pPr>
            <a:r>
              <a:rPr lang="en-US" alt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7200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message queue </a:t>
            </a:r>
            <a:r>
              <a:rPr lang="en-US" alt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of outgoing (to be sent) mail messages.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altLang="en-US" sz="8000" b="1" dirty="0">
                <a:solidFill>
                  <a:srgbClr val="CC0000"/>
                </a:solidFill>
                <a:ea typeface="ＭＳ Ｐゴシック" charset="-128"/>
              </a:rPr>
              <a:t>SMTP </a:t>
            </a:r>
          </a:p>
          <a:p>
            <a:pPr algn="just">
              <a:lnSpc>
                <a:spcPct val="120000"/>
              </a:lnSpc>
              <a:buClr>
                <a:schemeClr val="tx1"/>
              </a:buClr>
            </a:pPr>
            <a:r>
              <a:rPr lang="en-US" altLang="en-US" sz="7200" dirty="0">
                <a:ea typeface="Times New Roman" panose="02020603050405020304" pitchFamily="18" charset="0"/>
                <a:cs typeface="Times New Roman" panose="02020603050405020304" pitchFamily="18" charset="0"/>
              </a:rPr>
              <a:t>It is a principal application layer protocol between mail servers to send email messages.</a:t>
            </a:r>
          </a:p>
          <a:p>
            <a:pPr lvl="1" algn="just">
              <a:lnSpc>
                <a:spcPct val="120000"/>
              </a:lnSpc>
            </a:pPr>
            <a:r>
              <a:rPr lang="en-US" altLang="en-US" sz="6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client: sending mail to server</a:t>
            </a:r>
          </a:p>
          <a:p>
            <a:pPr lvl="1" algn="just">
              <a:lnSpc>
                <a:spcPct val="120000"/>
              </a:lnSpc>
            </a:pPr>
            <a:r>
              <a:rPr lang="en-US" altLang="ja-JP" sz="6400" dirty="0">
                <a:ea typeface="Times New Roman" panose="02020603050405020304" pitchFamily="18" charset="0"/>
                <a:cs typeface="Times New Roman" panose="02020603050405020304" pitchFamily="18" charset="0"/>
              </a:rPr>
              <a:t>server: receiving mail from other different mail server</a:t>
            </a:r>
            <a:endParaRPr lang="en-US" altLang="en-US" sz="6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5" name="Content Placeholder 1054"/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845" name="Rectangle 280"/>
          <p:cNvSpPr>
            <a:spLocks noChangeArrowheads="1"/>
          </p:cNvSpPr>
          <p:nvPr/>
        </p:nvSpPr>
        <p:spPr bwMode="auto">
          <a:xfrm>
            <a:off x="6934200" y="5563206"/>
            <a:ext cx="2148903" cy="84864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altLang="en-US" sz="240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846" name="Group 279"/>
          <p:cNvGrpSpPr>
            <a:grpSpLocks/>
          </p:cNvGrpSpPr>
          <p:nvPr/>
        </p:nvGrpSpPr>
        <p:grpSpPr bwMode="auto">
          <a:xfrm>
            <a:off x="7058023" y="5447746"/>
            <a:ext cx="2586038" cy="1105454"/>
            <a:chOff x="4454" y="3282"/>
            <a:chExt cx="1629" cy="520"/>
          </a:xfrm>
        </p:grpSpPr>
        <p:sp>
          <p:nvSpPr>
            <p:cNvPr id="847" name="Text Box 263"/>
            <p:cNvSpPr txBox="1">
              <a:spLocks noChangeArrowheads="1"/>
            </p:cNvSpPr>
            <p:nvPr/>
          </p:nvSpPr>
          <p:spPr bwMode="auto">
            <a:xfrm>
              <a:off x="4777" y="3608"/>
              <a:ext cx="75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user mailbox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48" name="Group 278"/>
            <p:cNvGrpSpPr>
              <a:grpSpLocks/>
            </p:cNvGrpSpPr>
            <p:nvPr/>
          </p:nvGrpSpPr>
          <p:grpSpPr bwMode="auto">
            <a:xfrm>
              <a:off x="4454" y="3408"/>
              <a:ext cx="450" cy="120"/>
              <a:chOff x="4310" y="3444"/>
              <a:chExt cx="450" cy="120"/>
            </a:xfrm>
          </p:grpSpPr>
          <p:sp>
            <p:nvSpPr>
              <p:cNvPr id="851" name="Rectangle 264"/>
              <p:cNvSpPr>
                <a:spLocks noChangeArrowheads="1"/>
              </p:cNvSpPr>
              <p:nvPr/>
            </p:nvSpPr>
            <p:spPr bwMode="auto">
              <a:xfrm>
                <a:off x="4310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2" name="Line 265"/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3" name="Line 266"/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4" name="Line 267"/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5" name="Line 268"/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6" name="Line 269"/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7" name="Line 270"/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8" name="Line 271"/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49" name="Rectangle 272"/>
            <p:cNvSpPr>
              <a:spLocks noChangeArrowheads="1"/>
            </p:cNvSpPr>
            <p:nvPr/>
          </p:nvSpPr>
          <p:spPr bwMode="auto">
            <a:xfrm>
              <a:off x="4685" y="362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50" name="Text Box 277"/>
            <p:cNvSpPr txBox="1">
              <a:spLocks noChangeArrowheads="1"/>
            </p:cNvSpPr>
            <p:nvPr/>
          </p:nvSpPr>
          <p:spPr bwMode="auto">
            <a:xfrm>
              <a:off x="4856" y="3282"/>
              <a:ext cx="1227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Outgoing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message queue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859" name="Group 454"/>
          <p:cNvGrpSpPr>
            <a:grpSpLocks/>
          </p:cNvGrpSpPr>
          <p:nvPr/>
        </p:nvGrpSpPr>
        <p:grpSpPr bwMode="auto">
          <a:xfrm>
            <a:off x="4662488" y="1211262"/>
            <a:ext cx="4318000" cy="5118100"/>
            <a:chOff x="2937" y="886"/>
            <a:chExt cx="2720" cy="3224"/>
          </a:xfrm>
        </p:grpSpPr>
        <p:grpSp>
          <p:nvGrpSpPr>
            <p:cNvPr id="860" name="Group 389"/>
            <p:cNvGrpSpPr>
              <a:grpSpLocks/>
            </p:cNvGrpSpPr>
            <p:nvPr/>
          </p:nvGrpSpPr>
          <p:grpSpPr bwMode="auto">
            <a:xfrm>
              <a:off x="4346" y="1756"/>
              <a:ext cx="301" cy="451"/>
              <a:chOff x="4140" y="429"/>
              <a:chExt cx="1425" cy="2396"/>
            </a:xfrm>
          </p:grpSpPr>
          <p:sp>
            <p:nvSpPr>
              <p:cNvPr id="1023" name="Freeform 39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4" name="Rectangle 391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5" name="Freeform 39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6" name="Freeform 39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7" name="Rectangle 394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28" name="Group 39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53" name="AutoShape 396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54" name="AutoShape 397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29" name="Rectangle 398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30" name="Group 39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51" name="AutoShape 40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52" name="AutoShape 401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31" name="Rectangle 402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2" name="Rectangle 403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33" name="Group 40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49" name="AutoShape 405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50" name="AutoShape 406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34" name="Freeform 40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35" name="Group 40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7" name="AutoShape 409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48" name="AutoShape 410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36" name="Rectangle 411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7" name="Freeform 41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8" name="Freeform 41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9" name="Oval 414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0" name="Freeform 41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1" name="AutoShape 416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2" name="AutoShape 417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3" name="Oval 418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4" name="Oval 419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5" name="Oval 420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6" name="Rectangle 421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61" name="Group 356"/>
            <p:cNvGrpSpPr>
              <a:grpSpLocks/>
            </p:cNvGrpSpPr>
            <p:nvPr/>
          </p:nvGrpSpPr>
          <p:grpSpPr bwMode="auto">
            <a:xfrm>
              <a:off x="3091" y="2634"/>
              <a:ext cx="301" cy="451"/>
              <a:chOff x="4140" y="429"/>
              <a:chExt cx="1425" cy="2396"/>
            </a:xfrm>
          </p:grpSpPr>
          <p:sp>
            <p:nvSpPr>
              <p:cNvPr id="991" name="Freeform 35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2" name="Rectangle 358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3" name="Freeform 35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4" name="Freeform 36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5" name="Rectangle 361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96" name="Group 36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21" name="AutoShape 363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2" name="AutoShape 364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97" name="Rectangle 365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98" name="Group 36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19" name="AutoShape 36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0" name="AutoShape 368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99" name="Rectangle 369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0" name="Rectangle 370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01" name="Group 37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17" name="AutoShape 372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8" name="AutoShape 373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02" name="Freeform 37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03" name="Group 37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15" name="AutoShape 376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6" name="AutoShape 377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04" name="Rectangle 378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5" name="Freeform 37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6" name="Freeform 38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7" name="Oval 381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8" name="Freeform 38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9" name="AutoShape 383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10" name="AutoShape 384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11" name="Oval 385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12" name="Oval 386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13" name="Oval 387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14" name="Rectangle 388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62" name="Group 320"/>
            <p:cNvGrpSpPr>
              <a:grpSpLocks/>
            </p:cNvGrpSpPr>
            <p:nvPr/>
          </p:nvGrpSpPr>
          <p:grpSpPr bwMode="auto">
            <a:xfrm>
              <a:off x="3105" y="1159"/>
              <a:ext cx="301" cy="451"/>
              <a:chOff x="4140" y="429"/>
              <a:chExt cx="1425" cy="2396"/>
            </a:xfrm>
          </p:grpSpPr>
          <p:sp>
            <p:nvSpPr>
              <p:cNvPr id="959" name="Freeform 32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0" name="Rectangle 322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1" name="Freeform 32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2" name="Freeform 32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3" name="Rectangle 325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64" name="Group 32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89" name="AutoShape 327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90" name="AutoShape 328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65" name="Rectangle 329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66" name="Group 33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87" name="AutoShape 331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8" name="AutoShape 332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67" name="Rectangle 333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8" name="Rectangle 334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69" name="Group 33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85" name="AutoShape 336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6" name="AutoShape 337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70" name="Freeform 33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71" name="Group 33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83" name="AutoShape 340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4" name="AutoShape 341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72" name="Rectangle 342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3" name="Freeform 34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4" name="Freeform 34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5" name="Oval 345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6" name="Freeform 34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7" name="AutoShape 347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8" name="AutoShape 348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9" name="Oval 349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0" name="Oval 350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1" name="Oval 351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2" name="Rectangle 352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63" name="Line 9"/>
            <p:cNvSpPr>
              <a:spLocks noChangeShapeType="1"/>
            </p:cNvSpPr>
            <p:nvPr/>
          </p:nvSpPr>
          <p:spPr bwMode="auto">
            <a:xfrm>
              <a:off x="3734" y="1642"/>
              <a:ext cx="708" cy="4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64" name="Group 19"/>
            <p:cNvGrpSpPr>
              <a:grpSpLocks/>
            </p:cNvGrpSpPr>
            <p:nvPr/>
          </p:nvGrpSpPr>
          <p:grpSpPr bwMode="auto">
            <a:xfrm>
              <a:off x="4466" y="1881"/>
              <a:ext cx="510" cy="661"/>
              <a:chOff x="4296" y="2627"/>
              <a:chExt cx="510" cy="661"/>
            </a:xfrm>
          </p:grpSpPr>
          <p:sp>
            <p:nvSpPr>
              <p:cNvPr id="944" name="Rectangle 20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5" name="Text Box 21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mail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server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6" name="Rectangle 22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7" name="Line 23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8" name="Line 24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9" name="Line 25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0" name="Line 26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1" name="Line 27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2" name="Line 28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3" name="Line 29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4" name="Rectangle 30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5" name="Rectangle 31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6" name="Rectangle 32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7" name="Rectangle 33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8" name="Rectangle 34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65" name="Group 60"/>
            <p:cNvGrpSpPr>
              <a:grpSpLocks/>
            </p:cNvGrpSpPr>
            <p:nvPr/>
          </p:nvGrpSpPr>
          <p:grpSpPr bwMode="auto">
            <a:xfrm>
              <a:off x="3206" y="2763"/>
              <a:ext cx="510" cy="661"/>
              <a:chOff x="4296" y="2627"/>
              <a:chExt cx="510" cy="661"/>
            </a:xfrm>
          </p:grpSpPr>
          <p:sp>
            <p:nvSpPr>
              <p:cNvPr id="929" name="Rectangle 61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0" name="Text Box 62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mail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server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1" name="Rectangle 63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2" name="Line 64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3" name="Line 65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4" name="Line 66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5" name="Line 67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6" name="Line 68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7" name="Line 69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8" name="Line 70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9" name="Rectangle 71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0" name="Rectangle 72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1" name="Rectangle 73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2" name="Rectangle 74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3" name="Rectangle 75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66" name="Group 96"/>
            <p:cNvGrpSpPr>
              <a:grpSpLocks/>
            </p:cNvGrpSpPr>
            <p:nvPr/>
          </p:nvGrpSpPr>
          <p:grpSpPr bwMode="auto">
            <a:xfrm>
              <a:off x="3206" y="1347"/>
              <a:ext cx="510" cy="661"/>
              <a:chOff x="4296" y="2627"/>
              <a:chExt cx="510" cy="661"/>
            </a:xfrm>
          </p:grpSpPr>
          <p:sp>
            <p:nvSpPr>
              <p:cNvPr id="914" name="Rectangle 97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5" name="Text Box 98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mail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server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6" name="Rectangle 99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7" name="Line 100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8" name="Line 101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9" name="Line 102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0" name="Line 103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1" name="Line 104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2" name="Line 105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3" name="Line 106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4" name="Rectangle 107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5" name="Rectangle 108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6" name="Rectangle 109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7" name="Rectangle 110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8" name="Rectangle 111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67" name="Line 117"/>
            <p:cNvSpPr>
              <a:spLocks noChangeShapeType="1"/>
            </p:cNvSpPr>
            <p:nvPr/>
          </p:nvSpPr>
          <p:spPr bwMode="auto">
            <a:xfrm flipV="1">
              <a:off x="3734" y="2350"/>
              <a:ext cx="708" cy="68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68" name="Line 118"/>
            <p:cNvSpPr>
              <a:spLocks noChangeShapeType="1"/>
            </p:cNvSpPr>
            <p:nvPr/>
          </p:nvSpPr>
          <p:spPr bwMode="auto">
            <a:xfrm flipH="1" flipV="1">
              <a:off x="3266" y="2020"/>
              <a:ext cx="0" cy="7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69" name="Group 119"/>
            <p:cNvGrpSpPr>
              <a:grpSpLocks/>
            </p:cNvGrpSpPr>
            <p:nvPr/>
          </p:nvGrpSpPr>
          <p:grpSpPr bwMode="auto">
            <a:xfrm>
              <a:off x="3795" y="2535"/>
              <a:ext cx="650" cy="288"/>
              <a:chOff x="3745" y="2537"/>
              <a:chExt cx="650" cy="288"/>
            </a:xfrm>
          </p:grpSpPr>
          <p:sp>
            <p:nvSpPr>
              <p:cNvPr id="912" name="Rectangle 120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3" name="Text Box 121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SMTP</a:t>
                </a:r>
              </a:p>
            </p:txBody>
          </p:sp>
        </p:grpSp>
        <p:grpSp>
          <p:nvGrpSpPr>
            <p:cNvPr id="870" name="Group 122"/>
            <p:cNvGrpSpPr>
              <a:grpSpLocks/>
            </p:cNvGrpSpPr>
            <p:nvPr/>
          </p:nvGrpSpPr>
          <p:grpSpPr bwMode="auto">
            <a:xfrm>
              <a:off x="3771" y="1743"/>
              <a:ext cx="650" cy="288"/>
              <a:chOff x="3745" y="2537"/>
              <a:chExt cx="650" cy="288"/>
            </a:xfrm>
          </p:grpSpPr>
          <p:sp>
            <p:nvSpPr>
              <p:cNvPr id="910" name="Rectangle 123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1" name="Text Box 124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SMTP</a:t>
                </a:r>
              </a:p>
            </p:txBody>
          </p:sp>
        </p:grpSp>
        <p:grpSp>
          <p:nvGrpSpPr>
            <p:cNvPr id="871" name="Group 125"/>
            <p:cNvGrpSpPr>
              <a:grpSpLocks/>
            </p:cNvGrpSpPr>
            <p:nvPr/>
          </p:nvGrpSpPr>
          <p:grpSpPr bwMode="auto">
            <a:xfrm>
              <a:off x="2937" y="2193"/>
              <a:ext cx="650" cy="288"/>
              <a:chOff x="3745" y="2537"/>
              <a:chExt cx="650" cy="288"/>
            </a:xfrm>
          </p:grpSpPr>
          <p:sp>
            <p:nvSpPr>
              <p:cNvPr id="908" name="Rectangle 126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09" name="Text Box 127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SMTP</a:t>
                </a:r>
              </a:p>
            </p:txBody>
          </p:sp>
        </p:grpSp>
        <p:grpSp>
          <p:nvGrpSpPr>
            <p:cNvPr id="872" name="Group 423"/>
            <p:cNvGrpSpPr>
              <a:grpSpLocks/>
            </p:cNvGrpSpPr>
            <p:nvPr/>
          </p:nvGrpSpPr>
          <p:grpSpPr bwMode="auto">
            <a:xfrm>
              <a:off x="3587" y="886"/>
              <a:ext cx="575" cy="664"/>
              <a:chOff x="3574" y="550"/>
              <a:chExt cx="575" cy="664"/>
            </a:xfrm>
          </p:grpSpPr>
          <p:grpSp>
            <p:nvGrpSpPr>
              <p:cNvPr id="903" name="Group 353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906" name="Picture 35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07" name="Freeform 355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0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0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73" name="Group 424"/>
            <p:cNvGrpSpPr>
              <a:grpSpLocks/>
            </p:cNvGrpSpPr>
            <p:nvPr/>
          </p:nvGrpSpPr>
          <p:grpSpPr bwMode="auto">
            <a:xfrm>
              <a:off x="4870" y="1400"/>
              <a:ext cx="575" cy="664"/>
              <a:chOff x="3574" y="550"/>
              <a:chExt cx="575" cy="664"/>
            </a:xfrm>
          </p:grpSpPr>
          <p:grpSp>
            <p:nvGrpSpPr>
              <p:cNvPr id="898" name="Group 425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901" name="Picture 426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02" name="Freeform 427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0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74" name="Group 430"/>
            <p:cNvGrpSpPr>
              <a:grpSpLocks/>
            </p:cNvGrpSpPr>
            <p:nvPr/>
          </p:nvGrpSpPr>
          <p:grpSpPr bwMode="auto">
            <a:xfrm>
              <a:off x="5082" y="1880"/>
              <a:ext cx="575" cy="664"/>
              <a:chOff x="3574" y="550"/>
              <a:chExt cx="575" cy="664"/>
            </a:xfrm>
          </p:grpSpPr>
          <p:grpSp>
            <p:nvGrpSpPr>
              <p:cNvPr id="893" name="Group 431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96" name="Picture 432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97" name="Freeform 433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75" name="Group 436"/>
            <p:cNvGrpSpPr>
              <a:grpSpLocks/>
            </p:cNvGrpSpPr>
            <p:nvPr/>
          </p:nvGrpSpPr>
          <p:grpSpPr bwMode="auto">
            <a:xfrm>
              <a:off x="4999" y="2540"/>
              <a:ext cx="575" cy="664"/>
              <a:chOff x="3574" y="550"/>
              <a:chExt cx="575" cy="664"/>
            </a:xfrm>
          </p:grpSpPr>
          <p:grpSp>
            <p:nvGrpSpPr>
              <p:cNvPr id="888" name="Group 437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91" name="Picture 438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92" name="Freeform 439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8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76" name="Group 442"/>
            <p:cNvGrpSpPr>
              <a:grpSpLocks/>
            </p:cNvGrpSpPr>
            <p:nvPr/>
          </p:nvGrpSpPr>
          <p:grpSpPr bwMode="auto">
            <a:xfrm>
              <a:off x="3354" y="3446"/>
              <a:ext cx="575" cy="664"/>
              <a:chOff x="3574" y="550"/>
              <a:chExt cx="575" cy="664"/>
            </a:xfrm>
          </p:grpSpPr>
          <p:grpSp>
            <p:nvGrpSpPr>
              <p:cNvPr id="883" name="Group 443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86" name="Picture 44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87" name="Freeform 445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8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77" name="Group 448"/>
            <p:cNvGrpSpPr>
              <a:grpSpLocks/>
            </p:cNvGrpSpPr>
            <p:nvPr/>
          </p:nvGrpSpPr>
          <p:grpSpPr bwMode="auto">
            <a:xfrm>
              <a:off x="3813" y="3056"/>
              <a:ext cx="575" cy="664"/>
              <a:chOff x="3574" y="550"/>
              <a:chExt cx="575" cy="664"/>
            </a:xfrm>
          </p:grpSpPr>
          <p:grpSp>
            <p:nvGrpSpPr>
              <p:cNvPr id="878" name="Group 449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81" name="Picture 4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82" name="Freeform 4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7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user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agent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1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  <a:latin typeface="+mn-lt"/>
              </a:rPr>
              <a:t>S</a:t>
            </a:r>
            <a:r>
              <a:rPr lang="en-US" dirty="0">
                <a:latin typeface="+mn-lt"/>
              </a:rPr>
              <a:t>imple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M</a:t>
            </a:r>
            <a:r>
              <a:rPr lang="en-US" dirty="0">
                <a:latin typeface="+mn-lt"/>
              </a:rPr>
              <a:t>ail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T</a:t>
            </a:r>
            <a:r>
              <a:rPr lang="en-US" dirty="0">
                <a:latin typeface="+mn-lt"/>
              </a:rPr>
              <a:t>ransfer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P</a:t>
            </a:r>
            <a:r>
              <a:rPr lang="en-US" dirty="0">
                <a:latin typeface="+mn-lt"/>
              </a:rPr>
              <a:t>rotocol used in sending and receiving e-mail.</a:t>
            </a:r>
          </a:p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It use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TCP</a:t>
            </a:r>
            <a:r>
              <a:rPr lang="en-US" altLang="en-US" dirty="0">
                <a:latin typeface="+mn-lt"/>
                <a:ea typeface="ＭＳ Ｐゴシック" charset="-128"/>
              </a:rPr>
              <a:t> to reliably transfer email message from client to server </a:t>
            </a:r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charset="-128"/>
              </a:rPr>
              <a:t>using port 25</a:t>
            </a:r>
            <a:r>
              <a:rPr lang="en-US" altLang="en-US" dirty="0">
                <a:latin typeface="+mn-lt"/>
                <a:ea typeface="ＭＳ Ｐゴシック" charset="-128"/>
              </a:rPr>
              <a:t>.</a:t>
            </a:r>
          </a:p>
          <a:p>
            <a:pPr lvl="0" algn="just"/>
            <a:r>
              <a:rPr lang="en-IN" dirty="0">
                <a:latin typeface="+mn-lt"/>
              </a:rPr>
              <a:t>It restricts the body (not just the headers) of all mail messages to simple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7-bit ASCII</a:t>
            </a:r>
            <a:r>
              <a:rPr lang="en-IN" dirty="0">
                <a:latin typeface="+mn-lt"/>
              </a:rPr>
              <a:t>.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SMTP does not use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intermediate mail servers </a:t>
            </a:r>
            <a:r>
              <a:rPr lang="en-IN" dirty="0">
                <a:latin typeface="+mn-lt"/>
              </a:rPr>
              <a:t>for sending mail.</a:t>
            </a:r>
          </a:p>
          <a:p>
            <a:pPr algn="just"/>
            <a:r>
              <a:rPr lang="en-IN" dirty="0">
                <a:latin typeface="+mn-lt"/>
              </a:rPr>
              <a:t>If receiving end mail server is down, the message remains in sending end mail server and waits for a new attempt. </a:t>
            </a:r>
            <a:endParaRPr lang="en-US" dirty="0">
              <a:latin typeface="+mn-lt"/>
            </a:endParaRPr>
          </a:p>
          <a:p>
            <a:endParaRPr lang="en-US" altLang="en-US" dirty="0">
              <a:latin typeface="Gill Sans MT" charset="0"/>
              <a:ea typeface="ＭＳ Ｐゴシック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SMTP -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687" y="1021582"/>
            <a:ext cx="73226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Line Callout 2 7"/>
          <p:cNvSpPr/>
          <p:nvPr/>
        </p:nvSpPr>
        <p:spPr>
          <a:xfrm>
            <a:off x="910686" y="3800507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74994"/>
              <a:gd name="adj4" fmla="val 257"/>
              <a:gd name="adj5" fmla="val -136221"/>
              <a:gd name="adj6" fmla="val 11825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1) Alice uses user agent to compose message </a:t>
            </a:r>
            <a:r>
              <a:rPr lang="en-US" altLang="ja-JP" sz="2400" dirty="0"/>
              <a:t>to </a:t>
            </a:r>
            <a:r>
              <a:rPr lang="en-US" altLang="ja-JP" sz="2400" i="1" dirty="0" err="1">
                <a:latin typeface="Courier New" charset="0"/>
                <a:ea typeface="Courier New" charset="0"/>
                <a:cs typeface="Courier New" charset="0"/>
              </a:rPr>
              <a:t>computer@darshan.ac.in</a:t>
            </a:r>
            <a:endParaRPr lang="en-US" altLang="ja-JP" sz="2400" i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Line Callout 2 8"/>
          <p:cNvSpPr/>
          <p:nvPr/>
        </p:nvSpPr>
        <p:spPr>
          <a:xfrm>
            <a:off x="1063086" y="3800507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38847"/>
              <a:gd name="adj4" fmla="val 28530"/>
              <a:gd name="adj5" fmla="val -118610"/>
              <a:gd name="adj6" fmla="val 28416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2) Alice</a:t>
            </a:r>
            <a:r>
              <a:rPr lang="en-US" altLang="en-US" sz="2400" dirty="0"/>
              <a:t>’</a:t>
            </a:r>
            <a:r>
              <a:rPr lang="en-US" altLang="ja-JP" sz="2400" dirty="0"/>
              <a:t>s user agent sends message to her mail server; message placed in message queue.</a:t>
            </a:r>
          </a:p>
        </p:txBody>
      </p:sp>
      <p:sp>
        <p:nvSpPr>
          <p:cNvPr id="13" name="Line Callout 2 12"/>
          <p:cNvSpPr/>
          <p:nvPr/>
        </p:nvSpPr>
        <p:spPr>
          <a:xfrm>
            <a:off x="1219200" y="3810000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65853"/>
              <a:gd name="adj4" fmla="val 28309"/>
              <a:gd name="adj5" fmla="val -127922"/>
              <a:gd name="adj6" fmla="val 37473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>
                <a:ea typeface="ＭＳ Ｐゴシック" charset="-128"/>
              </a:rPr>
              <a:t>3) Client side of SMTP opens TCP connection with Bob</a:t>
            </a:r>
            <a:r>
              <a:rPr lang="en-US" altLang="en-US" sz="2400"/>
              <a:t>’</a:t>
            </a:r>
            <a:r>
              <a:rPr lang="en-US" altLang="ja-JP" sz="2400"/>
              <a:t>s mail server</a:t>
            </a:r>
            <a:endParaRPr lang="en-US" altLang="en-US" sz="2400">
              <a:ea typeface="ＭＳ Ｐゴシック" charset="-128"/>
            </a:endParaRPr>
          </a:p>
        </p:txBody>
      </p:sp>
      <p:sp>
        <p:nvSpPr>
          <p:cNvPr id="14" name="Line Callout 2 13"/>
          <p:cNvSpPr/>
          <p:nvPr/>
        </p:nvSpPr>
        <p:spPr>
          <a:xfrm>
            <a:off x="1371600" y="3810000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58403"/>
              <a:gd name="adj4" fmla="val 48412"/>
              <a:gd name="adj5" fmla="val -118610"/>
              <a:gd name="adj6" fmla="val 48077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4)</a:t>
            </a:r>
            <a:r>
              <a:rPr lang="en-US" altLang="en-US" sz="2400" dirty="0">
                <a:ea typeface="ＭＳ Ｐゴシック" charset="-128"/>
              </a:rPr>
              <a:t> SMTP client sends Alice</a:t>
            </a:r>
            <a:r>
              <a:rPr lang="en-US" altLang="en-US" sz="2400" dirty="0"/>
              <a:t>’</a:t>
            </a:r>
            <a:r>
              <a:rPr lang="en-US" altLang="ja-JP" sz="2400" dirty="0"/>
              <a:t>s message over the TCP connection</a:t>
            </a:r>
          </a:p>
        </p:txBody>
      </p:sp>
      <p:sp>
        <p:nvSpPr>
          <p:cNvPr id="15" name="Line Callout 2 14"/>
          <p:cNvSpPr/>
          <p:nvPr/>
        </p:nvSpPr>
        <p:spPr>
          <a:xfrm>
            <a:off x="1524000" y="3810000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37916"/>
              <a:gd name="adj4" fmla="val 57028"/>
              <a:gd name="adj5" fmla="val -102779"/>
              <a:gd name="adj6" fmla="val 56914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5) Bob</a:t>
            </a:r>
            <a:r>
              <a:rPr lang="en-US" altLang="en-US" sz="2400" dirty="0"/>
              <a:t>’</a:t>
            </a:r>
            <a:r>
              <a:rPr lang="en-US" altLang="ja-JP" sz="2400" dirty="0"/>
              <a:t>s mail server places the message in Bob’s mailbox</a:t>
            </a:r>
          </a:p>
        </p:txBody>
      </p:sp>
      <p:sp>
        <p:nvSpPr>
          <p:cNvPr id="16" name="Line Callout 2 15"/>
          <p:cNvSpPr/>
          <p:nvPr/>
        </p:nvSpPr>
        <p:spPr>
          <a:xfrm>
            <a:off x="1672686" y="3810000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40709"/>
              <a:gd name="adj4" fmla="val 69841"/>
              <a:gd name="adj5" fmla="val -120472"/>
              <a:gd name="adj6" fmla="val 69506"/>
            </a:avLst>
          </a:prstGeom>
          <a:solidFill>
            <a:srgbClr val="F3FCFC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6) Bob invokes his user agent to read message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92600" y="3200400"/>
            <a:ext cx="4303200" cy="3428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Alice uses user agent to compose message </a:t>
            </a:r>
            <a:r>
              <a:rPr lang="en-US" altLang="ja-JP" sz="2000" dirty="0"/>
              <a:t>to </a:t>
            </a:r>
            <a:r>
              <a:rPr lang="en-US" altLang="ja-JP" sz="2000" i="1" dirty="0" err="1">
                <a:latin typeface="Courier New" charset="0"/>
                <a:ea typeface="Courier New" charset="0"/>
                <a:cs typeface="Courier New" charset="0"/>
                <a:hlinkClick r:id="rId3"/>
              </a:rPr>
              <a:t>computer@darshan.ac.in</a:t>
            </a:r>
            <a:endParaRPr lang="en-US" altLang="ja-JP" sz="2000" i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Alice</a:t>
            </a:r>
            <a:r>
              <a:rPr lang="en-US" altLang="en-US" sz="2000" dirty="0"/>
              <a:t>’</a:t>
            </a:r>
            <a:r>
              <a:rPr lang="en-US" altLang="ja-JP" sz="2000" dirty="0"/>
              <a:t>s user agent sends message to her mail server; message placed in message queue.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Client side of SMTP opens TCP connection with Bob</a:t>
            </a:r>
            <a:r>
              <a:rPr lang="en-US" altLang="en-US" sz="2000" dirty="0"/>
              <a:t>’</a:t>
            </a:r>
            <a:r>
              <a:rPr lang="en-US" altLang="ja-JP" sz="2000" dirty="0"/>
              <a:t>s mail server</a:t>
            </a:r>
            <a:r>
              <a:rPr lang="en-US" altLang="ja-JP" sz="2200" dirty="0">
                <a:latin typeface="+mn-lt"/>
              </a:rPr>
              <a:t>.</a:t>
            </a:r>
            <a:endParaRPr lang="en-US" altLang="en-US" sz="2200" dirty="0">
              <a:latin typeface="+mn-lt"/>
              <a:ea typeface="ＭＳ Ｐゴシック" charset="-128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4679430" y="3200400"/>
            <a:ext cx="4303200" cy="2971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sz="2200" dirty="0">
                <a:ea typeface="ＭＳ Ｐゴシック" charset="-128"/>
              </a:rPr>
              <a:t>4. SMTP client sends Alice</a:t>
            </a:r>
            <a:r>
              <a:rPr lang="en-US" altLang="en-US" sz="2200" dirty="0"/>
              <a:t>’</a:t>
            </a:r>
            <a:r>
              <a:rPr lang="en-US" altLang="ja-JP" sz="2200" dirty="0"/>
              <a:t>s message over the TCP connection.</a:t>
            </a:r>
          </a:p>
          <a:p>
            <a:pPr algn="just">
              <a:buFont typeface="Arial" pitchFamily="34" charset="0"/>
              <a:buNone/>
            </a:pPr>
            <a:r>
              <a:rPr lang="en-US" altLang="en-US" sz="2200" dirty="0">
                <a:ea typeface="ＭＳ Ｐゴシック" charset="-128"/>
              </a:rPr>
              <a:t>5. Bob</a:t>
            </a:r>
            <a:r>
              <a:rPr lang="en-US" altLang="en-US" sz="2200" dirty="0"/>
              <a:t>’</a:t>
            </a:r>
            <a:r>
              <a:rPr lang="en-US" altLang="ja-JP" sz="2200" dirty="0"/>
              <a:t>s mail server places the message in Bob’s mailbox.</a:t>
            </a:r>
          </a:p>
          <a:p>
            <a:pPr algn="just">
              <a:buFont typeface="Arial" pitchFamily="34" charset="0"/>
              <a:buNone/>
            </a:pPr>
            <a:r>
              <a:rPr lang="en-US" altLang="en-US" sz="2200" dirty="0">
                <a:ea typeface="ＭＳ Ｐゴシック" charset="-128"/>
              </a:rPr>
              <a:t>6. Bob invokes his user agent to read message.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6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200" dirty="0"/>
              <a:t>Mail Access Protocols (POP3 and IMAP)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POP3</a:t>
            </a:r>
          </a:p>
          <a:p>
            <a:pPr lvl="1"/>
            <a:r>
              <a:rPr lang="en-US" dirty="0"/>
              <a:t>Post Office Protocol – Version 3</a:t>
            </a:r>
          </a:p>
          <a:p>
            <a:r>
              <a:rPr lang="en-US" dirty="0"/>
              <a:t>IMAP</a:t>
            </a:r>
          </a:p>
          <a:p>
            <a:pPr lvl="1"/>
            <a:r>
              <a:rPr lang="en-US" dirty="0"/>
              <a:t>Internet Mail Access Protocol</a:t>
            </a:r>
          </a:p>
          <a:p>
            <a:r>
              <a:rPr lang="en-US" dirty="0"/>
              <a:t>A mail access protocol, such as POP3, is used to transfer mail from the recipient’s mail server to the recipient’s user agent.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990600"/>
            <a:ext cx="8242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6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POP3 – Post Office Version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 algn="just"/>
            <a:r>
              <a:rPr lang="en-IN" sz="2600" dirty="0"/>
              <a:t>POP3 is an extremely simple mail access protocol.</a:t>
            </a:r>
            <a:endParaRPr lang="en-US" sz="2600" dirty="0"/>
          </a:p>
          <a:p>
            <a:pPr lvl="0" algn="just"/>
            <a:r>
              <a:rPr lang="en-IN" sz="2600" dirty="0"/>
              <a:t>With the TCP connection established, POP3 progresses through three phases: </a:t>
            </a:r>
            <a:r>
              <a:rPr lang="en-IN" sz="2600" dirty="0">
                <a:solidFill>
                  <a:srgbClr val="C00000"/>
                </a:solidFill>
              </a:rPr>
              <a:t>authorization</a:t>
            </a:r>
            <a:r>
              <a:rPr lang="en-IN" sz="2600" dirty="0"/>
              <a:t>, </a:t>
            </a:r>
            <a:r>
              <a:rPr lang="en-IN" sz="2600" dirty="0">
                <a:solidFill>
                  <a:srgbClr val="C00000"/>
                </a:solidFill>
              </a:rPr>
              <a:t>transaction</a:t>
            </a:r>
            <a:r>
              <a:rPr lang="en-IN" sz="2600" dirty="0"/>
              <a:t> and </a:t>
            </a:r>
            <a:r>
              <a:rPr lang="en-IN" sz="2600" dirty="0">
                <a:solidFill>
                  <a:srgbClr val="C00000"/>
                </a:solidFill>
              </a:rPr>
              <a:t>update</a:t>
            </a:r>
            <a:r>
              <a:rPr lang="en-IN" sz="2600" dirty="0"/>
              <a:t>.</a:t>
            </a:r>
            <a:endParaRPr lang="en-US" sz="2600" dirty="0"/>
          </a:p>
          <a:p>
            <a:pPr lvl="0" algn="just">
              <a:buClr>
                <a:schemeClr val="tx1"/>
              </a:buClr>
            </a:pPr>
            <a:r>
              <a:rPr lang="en-IN" sz="2600" dirty="0">
                <a:solidFill>
                  <a:srgbClr val="C00000"/>
                </a:solidFill>
              </a:rPr>
              <a:t>In</a:t>
            </a:r>
            <a:r>
              <a:rPr lang="en-IN" sz="2600" dirty="0">
                <a:solidFill>
                  <a:srgbClr val="FF0000"/>
                </a:solidFill>
              </a:rPr>
              <a:t> </a:t>
            </a:r>
            <a:r>
              <a:rPr lang="en-IN" sz="2600" dirty="0">
                <a:solidFill>
                  <a:srgbClr val="C00000"/>
                </a:solidFill>
              </a:rPr>
              <a:t>authorization</a:t>
            </a:r>
            <a:r>
              <a:rPr lang="en-IN" sz="2600" dirty="0"/>
              <a:t>, the user agent sends a username and a password to authenticate the user. </a:t>
            </a:r>
            <a:endParaRPr lang="en-US" sz="2600" dirty="0"/>
          </a:p>
          <a:p>
            <a:pPr lvl="0" algn="just">
              <a:buClr>
                <a:schemeClr val="tx1"/>
              </a:buClr>
            </a:pPr>
            <a:r>
              <a:rPr lang="en-US" sz="2600" dirty="0">
                <a:solidFill>
                  <a:srgbClr val="C00000"/>
                </a:solidFill>
              </a:rPr>
              <a:t>I</a:t>
            </a:r>
            <a:r>
              <a:rPr lang="en-IN" sz="2600" dirty="0">
                <a:solidFill>
                  <a:srgbClr val="C00000"/>
                </a:solidFill>
              </a:rPr>
              <a:t>n transaction</a:t>
            </a:r>
            <a:r>
              <a:rPr lang="en-IN" sz="2600" dirty="0"/>
              <a:t>, the user agent retrieves messages, mark messages for deletion, remove deletion marks and obtain mail statistics. </a:t>
            </a:r>
            <a:endParaRPr lang="en-US" sz="2600" dirty="0"/>
          </a:p>
          <a:p>
            <a:pPr lvl="0" algn="just">
              <a:buClr>
                <a:schemeClr val="tx1"/>
              </a:buClr>
            </a:pPr>
            <a:r>
              <a:rPr lang="en-IN" sz="2600" dirty="0">
                <a:solidFill>
                  <a:srgbClr val="C00000"/>
                </a:solidFill>
              </a:rPr>
              <a:t>In update</a:t>
            </a:r>
            <a:r>
              <a:rPr lang="en-IN" sz="2600" dirty="0"/>
              <a:t>, after the quit command by client, ending the POP3 session; the mail server deletes marked messages.</a:t>
            </a:r>
          </a:p>
          <a:p>
            <a:pPr lvl="0" algn="just"/>
            <a:r>
              <a:rPr lang="en-IN" sz="2600" dirty="0"/>
              <a:t>POP3 is designed to delete mail on the server as soon as the user has downloaded it. 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FA9191A-E5DE-7A48-89BA-D22DD234BC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00524" y="2800529"/>
            <a:ext cx="1947924" cy="1947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6B8D96-0CA7-1242-9D51-E55CB14A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8448" y="2803842"/>
            <a:ext cx="1947924" cy="1947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9B091C2-0574-5D44-A38B-1F4933B65C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1122" y="4191000"/>
            <a:ext cx="1561237" cy="1561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C60BF1-86A8-0E42-8226-1863408840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0026" y="4231005"/>
            <a:ext cx="1477824" cy="1477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919EEB-B9FC-0543-B5DE-95633F1363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166" y="4743039"/>
            <a:ext cx="1168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dirty="0">
                <a:latin typeface="+mn-lt"/>
              </a:rPr>
              <a:t>IMAP - Internet Mail Access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altLang="en-US" dirty="0">
                <a:latin typeface="+mn-lt"/>
                <a:ea typeface="ＭＳ Ｐゴシック" charset="-128"/>
              </a:rPr>
              <a:t>To keeps all messages in one place: at server</a:t>
            </a:r>
          </a:p>
          <a:p>
            <a:pPr algn="just"/>
            <a:r>
              <a:rPr lang="en-IN" dirty="0">
                <a:latin typeface="+mn-lt"/>
              </a:rPr>
              <a:t>The recipient can then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move and organize </a:t>
            </a:r>
            <a:r>
              <a:rPr lang="en-IN" dirty="0">
                <a:latin typeface="+mn-lt"/>
              </a:rPr>
              <a:t>the message into a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new</a:t>
            </a:r>
            <a:r>
              <a:rPr lang="en-IN" dirty="0">
                <a:latin typeface="+mn-lt"/>
              </a:rPr>
              <a:t>, user-created folder,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read</a:t>
            </a:r>
            <a:r>
              <a:rPr lang="en-IN" dirty="0">
                <a:latin typeface="+mn-lt"/>
              </a:rPr>
              <a:t> the message,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delete</a:t>
            </a:r>
            <a:r>
              <a:rPr lang="en-IN" dirty="0">
                <a:latin typeface="+mn-lt"/>
              </a:rPr>
              <a:t> the message,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move</a:t>
            </a:r>
            <a:r>
              <a:rPr lang="en-IN" dirty="0">
                <a:latin typeface="+mn-lt"/>
              </a:rPr>
              <a:t> messages from one folder to another and so on.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To allow users to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search</a:t>
            </a:r>
            <a:r>
              <a:rPr lang="en-IN" dirty="0">
                <a:latin typeface="+mn-lt"/>
              </a:rPr>
              <a:t> remote folders for messages matching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specific criteria</a:t>
            </a:r>
            <a:r>
              <a:rPr lang="en-IN" dirty="0">
                <a:latin typeface="+mn-lt"/>
              </a:rPr>
              <a:t>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Also permit a user agent to obtain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components of messages</a:t>
            </a:r>
            <a:r>
              <a:rPr lang="en-IN" dirty="0">
                <a:latin typeface="+mn-lt"/>
              </a:rPr>
              <a:t>, When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low-bandwidth connection </a:t>
            </a:r>
            <a:r>
              <a:rPr lang="en-IN" dirty="0">
                <a:latin typeface="+mn-lt"/>
              </a:rPr>
              <a:t>between the user agent and its mail server. </a:t>
            </a:r>
            <a:endParaRPr lang="en-US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In this case, user not to download all of the messages in its mailbox, particularly avoiding long messages like an audio or video clip.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119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DNS - Domain Name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algn="just"/>
            <a:endParaRPr lang="en-IN" dirty="0">
              <a:latin typeface="+mn-lt"/>
            </a:endParaRPr>
          </a:p>
          <a:p>
            <a:pPr lvl="0" algn="just"/>
            <a:endParaRPr lang="en-IN" dirty="0">
              <a:latin typeface="+mn-lt"/>
            </a:endParaRPr>
          </a:p>
          <a:p>
            <a:pPr lvl="0" algn="just"/>
            <a:endParaRPr lang="en-IN" dirty="0">
              <a:latin typeface="+mn-lt"/>
            </a:endParaRPr>
          </a:p>
          <a:p>
            <a:pPr marL="0" lvl="0" indent="0" algn="just">
              <a:buNone/>
            </a:pPr>
            <a:endParaRPr lang="en-IN" dirty="0">
              <a:latin typeface="+mn-lt"/>
            </a:endParaRPr>
          </a:p>
          <a:p>
            <a:pPr marL="0" lvl="0" indent="0" algn="just">
              <a:buNone/>
            </a:pPr>
            <a:endParaRPr lang="en-IN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It is an internet service that translates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domain names </a:t>
            </a:r>
            <a:r>
              <a:rPr lang="en-IN" dirty="0">
                <a:latin typeface="+mn-lt"/>
              </a:rPr>
              <a:t>into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IP addresses</a:t>
            </a:r>
            <a:r>
              <a:rPr lang="en-IN" dirty="0">
                <a:latin typeface="+mn-lt"/>
              </a:rPr>
              <a:t>. </a:t>
            </a:r>
          </a:p>
          <a:p>
            <a:pPr algn="just"/>
            <a:r>
              <a:rPr lang="en-IN" altLang="en-US" dirty="0">
                <a:latin typeface="+mn-lt"/>
              </a:rPr>
              <a:t>I</a:t>
            </a:r>
            <a:r>
              <a:rPr lang="en-US" altLang="en-US" dirty="0">
                <a:latin typeface="+mn-lt"/>
              </a:rPr>
              <a:t>t is application-layer protocol. </a:t>
            </a:r>
            <a:r>
              <a:rPr lang="en-IN" dirty="0"/>
              <a:t>DNS service </a:t>
            </a:r>
            <a:r>
              <a:rPr lang="en-IN" dirty="0">
                <a:solidFill>
                  <a:srgbClr val="C00000"/>
                </a:solidFill>
              </a:rPr>
              <a:t>must translate </a:t>
            </a:r>
            <a:r>
              <a:rPr lang="en-IN" dirty="0"/>
              <a:t>the domain name into the corresponding IP address</a:t>
            </a:r>
            <a:r>
              <a:rPr lang="en-US" dirty="0"/>
              <a:t>.</a:t>
            </a:r>
          </a:p>
          <a:p>
            <a:pPr lvl="0" algn="just"/>
            <a:r>
              <a:rPr lang="en-IN" dirty="0"/>
              <a:t>In DNS system, If one DNS server doesn't know how to </a:t>
            </a:r>
            <a:r>
              <a:rPr lang="en-IN" dirty="0">
                <a:solidFill>
                  <a:srgbClr val="C00000"/>
                </a:solidFill>
              </a:rPr>
              <a:t>translate</a:t>
            </a:r>
            <a:r>
              <a:rPr lang="en-IN" dirty="0"/>
              <a:t> a particular domain name, it asks another one, and so on, until the correct IP address is returned.</a:t>
            </a:r>
            <a:endParaRPr lang="en-IN" dirty="0">
              <a:latin typeface="+mn-lt"/>
            </a:endParaRPr>
          </a:p>
          <a:p>
            <a:pPr lvl="0" algn="just"/>
            <a:endParaRPr lang="en-US" dirty="0">
              <a:latin typeface="+mn-lt"/>
            </a:endParaRPr>
          </a:p>
          <a:p>
            <a:pPr lvl="0" algn="just"/>
            <a:endParaRPr lang="en-IN" dirty="0">
              <a:latin typeface="+mn-lt"/>
            </a:endParaRPr>
          </a:p>
          <a:p>
            <a:pPr lvl="0" algn="just"/>
            <a:endParaRPr lang="en-IN" dirty="0">
              <a:latin typeface="+mn-lt"/>
            </a:endParaRPr>
          </a:p>
          <a:p>
            <a:pPr lvl="0" algn="just"/>
            <a:endParaRPr lang="en-IN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990600"/>
            <a:ext cx="725424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70860" y="1828799"/>
            <a:ext cx="99060" cy="762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303520" y="1842015"/>
            <a:ext cx="244186" cy="735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0586" y="2590800"/>
            <a:ext cx="284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Alphabetic name remember by human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62550" y="263473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IP Address</a:t>
            </a:r>
          </a:p>
        </p:txBody>
      </p:sp>
    </p:spTree>
    <p:extLst>
      <p:ext uri="{BB962C8B-B14F-4D97-AF65-F5344CB8AC3E}">
        <p14:creationId xmlns:p14="http://schemas.microsoft.com/office/powerpoint/2010/main" val="18466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DNS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 algn="just"/>
            <a:endParaRPr lang="en-IN" sz="2200" dirty="0">
              <a:latin typeface="+mn-lt"/>
            </a:endParaRPr>
          </a:p>
          <a:p>
            <a:pPr lvl="0" algn="just"/>
            <a:endParaRPr lang="en-IN" sz="2200" dirty="0">
              <a:latin typeface="+mn-lt"/>
            </a:endParaRPr>
          </a:p>
          <a:p>
            <a:pPr lvl="0" algn="just"/>
            <a:endParaRPr lang="en-IN" sz="2200" dirty="0">
              <a:latin typeface="+mn-lt"/>
            </a:endParaRPr>
          </a:p>
          <a:p>
            <a:pPr lvl="0" algn="just"/>
            <a:endParaRPr lang="en-IN" sz="2200" dirty="0">
              <a:latin typeface="+mn-lt"/>
            </a:endParaRPr>
          </a:p>
          <a:p>
            <a:pPr lvl="0" algn="just"/>
            <a:endParaRPr lang="en-IN" sz="2200" dirty="0">
              <a:latin typeface="+mn-lt"/>
            </a:endParaRPr>
          </a:p>
          <a:p>
            <a:pPr lvl="0" algn="just"/>
            <a:r>
              <a:rPr lang="en-IN" sz="2200" dirty="0">
                <a:latin typeface="+mn-lt"/>
              </a:rPr>
              <a:t>DNS client wants to determine the IP address for the hostname </a:t>
            </a:r>
            <a:r>
              <a:rPr lang="en-IN" sz="2200" dirty="0" err="1">
                <a:latin typeface="Courier" charset="0"/>
                <a:ea typeface="Courier" charset="0"/>
                <a:cs typeface="Courier" charset="0"/>
              </a:rPr>
              <a:t>www.amazon.com</a:t>
            </a: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lvl="0" algn="just"/>
            <a:r>
              <a:rPr lang="en-IN" sz="2200" dirty="0">
                <a:latin typeface="+mn-lt"/>
              </a:rPr>
              <a:t>The client first contacts one of the root servers, which returns IP addresses for TLD servers - top-level domain .com.</a:t>
            </a:r>
            <a:endParaRPr lang="en-US" sz="2200" dirty="0">
              <a:latin typeface="+mn-lt"/>
            </a:endParaRPr>
          </a:p>
          <a:p>
            <a:pPr lvl="0" algn="just"/>
            <a:r>
              <a:rPr lang="en-IN" sz="2200" dirty="0">
                <a:latin typeface="+mn-lt"/>
              </a:rPr>
              <a:t>Then contacts TLD servers, which returns the IP address of an authoritative server for </a:t>
            </a:r>
            <a:r>
              <a:rPr lang="en-IN" sz="2200" dirty="0" err="1">
                <a:latin typeface="Courier" charset="0"/>
                <a:ea typeface="Courier" charset="0"/>
                <a:cs typeface="Courier" charset="0"/>
              </a:rPr>
              <a:t>www.amazon.com</a:t>
            </a: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lvl="0" algn="just"/>
            <a:r>
              <a:rPr lang="en-IN" sz="2200" dirty="0">
                <a:latin typeface="+mn-lt"/>
              </a:rPr>
              <a:t>Finally, contacts one of the authoritative servers for </a:t>
            </a:r>
            <a:r>
              <a:rPr lang="en-IN" sz="2200" dirty="0" err="1">
                <a:latin typeface="Courier" charset="0"/>
                <a:ea typeface="Courier" charset="0"/>
                <a:cs typeface="Courier" charset="0"/>
              </a:rPr>
              <a:t>www.amazon.com</a:t>
            </a:r>
            <a:r>
              <a:rPr lang="en-IN" sz="2200" dirty="0">
                <a:latin typeface="+mn-lt"/>
              </a:rPr>
              <a:t>, which returns the IP address for the hostname </a:t>
            </a:r>
            <a:r>
              <a:rPr lang="en-IN" sz="2200" dirty="0" err="1">
                <a:latin typeface="Courier" charset="0"/>
                <a:ea typeface="Courier" charset="0"/>
                <a:cs typeface="Courier" charset="0"/>
              </a:rPr>
              <a:t>www.amazon.com</a:t>
            </a:r>
            <a:r>
              <a:rPr lang="en-IN" sz="2200" dirty="0">
                <a:latin typeface="+mn-lt"/>
                <a:ea typeface="Courier" charset="0"/>
                <a:cs typeface="Courier" charset="0"/>
              </a:rPr>
              <a:t>.</a:t>
            </a:r>
            <a:endParaRPr lang="en-US" sz="2200" dirty="0">
              <a:latin typeface="+mn-lt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953037"/>
            <a:ext cx="5000625" cy="195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93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charset="-128"/>
              </a:rPr>
              <a:t>DNS: A distributed - hierarchical database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B55E0B44-92B9-7B46-AB6A-5362B38FC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DNS Servers – Total 13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9252481-942F-7340-AA70-DC0BAF9D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759488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8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000099"/>
                </a:solidFill>
                <a:latin typeface="+mn-lt"/>
                <a:ea typeface="ＭＳ Ｐゴシック" charset="-128"/>
              </a:rPr>
              <a:t>Top-level domain (TLD) servers: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It is responsible for com, org, net, </a:t>
            </a:r>
            <a:r>
              <a:rPr lang="en-US" altLang="en-US" dirty="0" err="1">
                <a:latin typeface="+mn-lt"/>
                <a:ea typeface="ＭＳ Ｐゴシック" charset="-128"/>
              </a:rPr>
              <a:t>edu</a:t>
            </a:r>
            <a:r>
              <a:rPr lang="en-US" altLang="en-US" dirty="0">
                <a:latin typeface="+mn-lt"/>
                <a:ea typeface="ＭＳ Ｐゴシック" charset="-128"/>
              </a:rPr>
              <a:t>, aero, jobs, museums, and all top-level country domains, e.g.: </a:t>
            </a:r>
            <a:r>
              <a:rPr lang="en-US" altLang="en-US" dirty="0" err="1">
                <a:latin typeface="+mn-lt"/>
                <a:ea typeface="ＭＳ Ｐゴシック" charset="-128"/>
              </a:rPr>
              <a:t>uk</a:t>
            </a:r>
            <a:r>
              <a:rPr lang="en-US" altLang="en-US" dirty="0">
                <a:latin typeface="+mn-lt"/>
                <a:ea typeface="ＭＳ Ｐゴシック" charset="-128"/>
              </a:rPr>
              <a:t>, </a:t>
            </a:r>
            <a:r>
              <a:rPr lang="en-US" altLang="en-US" dirty="0" err="1">
                <a:latin typeface="+mn-lt"/>
                <a:ea typeface="ＭＳ Ｐゴシック" charset="-128"/>
              </a:rPr>
              <a:t>fr</a:t>
            </a:r>
            <a:r>
              <a:rPr lang="en-US" altLang="en-US" dirty="0">
                <a:latin typeface="+mn-lt"/>
                <a:ea typeface="ＭＳ Ｐゴシック" charset="-128"/>
              </a:rPr>
              <a:t>, ca, </a:t>
            </a:r>
            <a:r>
              <a:rPr lang="en-US" altLang="en-US" dirty="0" err="1">
                <a:latin typeface="+mn-lt"/>
                <a:ea typeface="ＭＳ Ｐゴシック" charset="-128"/>
              </a:rPr>
              <a:t>jp</a:t>
            </a:r>
            <a:endParaRPr lang="en-US" altLang="en-US" dirty="0">
              <a:latin typeface="+mn-lt"/>
              <a:ea typeface="ＭＳ Ｐゴシック" charset="-128"/>
            </a:endParaRP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Network Solutions maintains servers for .com TLD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Education for .</a:t>
            </a:r>
            <a:r>
              <a:rPr lang="en-US" altLang="en-US" dirty="0" err="1">
                <a:latin typeface="+mn-lt"/>
                <a:ea typeface="ＭＳ Ｐゴシック" charset="-128"/>
              </a:rPr>
              <a:t>edu</a:t>
            </a:r>
            <a:r>
              <a:rPr lang="en-US" altLang="en-US" dirty="0">
                <a:latin typeface="+mn-lt"/>
                <a:ea typeface="ＭＳ Ｐゴシック" charset="-128"/>
              </a:rPr>
              <a:t> TLD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000099"/>
                </a:solidFill>
                <a:latin typeface="+mn-lt"/>
                <a:ea typeface="ＭＳ Ｐゴシック" charset="-128"/>
              </a:rPr>
              <a:t>Authoritative DNS servers:</a:t>
            </a:r>
            <a:r>
              <a:rPr lang="en-US" altLang="en-US" dirty="0">
                <a:latin typeface="+mn-lt"/>
                <a:ea typeface="ＭＳ Ｐゴシック" charset="-128"/>
              </a:rPr>
              <a:t> 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To organization’</a:t>
            </a:r>
            <a:r>
              <a:rPr lang="en-US" altLang="ja-JP" dirty="0">
                <a:latin typeface="+mn-lt"/>
                <a:ea typeface="ＭＳ Ｐゴシック" charset="-128"/>
              </a:rPr>
              <a:t>s own DNS servers, providing authoritative hostname to IP mappings for organization’s named hosts.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It can be maintained by organization or service provider.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99"/>
                </a:solidFill>
                <a:latin typeface="+mn-lt"/>
                <a:ea typeface="ＭＳ Ｐゴシック" charset="-128"/>
              </a:rPr>
              <a:t>Local DNS name servers: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It does not strictly belong to hierarchy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when host makes DNS query, query is sent to its local DNS server.</a:t>
            </a:r>
          </a:p>
          <a:p>
            <a:pPr lvl="2"/>
            <a:r>
              <a:rPr lang="en-US" altLang="en-US" sz="2000" dirty="0">
                <a:latin typeface="+mn-lt"/>
                <a:ea typeface="ＭＳ Ｐゴシック" charset="-128"/>
              </a:rPr>
              <a:t>It acts as proxy, forwards query into hierarchy.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000099"/>
              </a:solidFill>
              <a:latin typeface="+mn-lt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62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Client-Server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2600" y="1143000"/>
            <a:ext cx="389045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460"/>
          <p:cNvSpPr>
            <a:spLocks noGrp="1" noChangeArrowheads="1"/>
          </p:cNvSpPr>
          <p:nvPr>
            <p:ph sz="half" idx="2"/>
          </p:nvPr>
        </p:nvSpPr>
        <p:spPr>
          <a:xfrm>
            <a:off x="4267200" y="1143000"/>
            <a:ext cx="4684200" cy="5181600"/>
          </a:xfrm>
        </p:spPr>
        <p:txBody>
          <a:bodyPr>
            <a:normAutofit/>
          </a:bodyPr>
          <a:lstStyle/>
          <a:p>
            <a:pPr>
              <a:buFont typeface="Wingdings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charset="-128"/>
              </a:rPr>
              <a:t>Server</a:t>
            </a:r>
            <a:r>
              <a:rPr lang="en-US" altLang="en-US" dirty="0">
                <a:solidFill>
                  <a:srgbClr val="CC0000"/>
                </a:solidFill>
                <a:ea typeface="ＭＳ Ｐゴシック" charset="-128"/>
              </a:rPr>
              <a:t>: 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Its always-on host.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It has a fixed IP address.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Large cluster of host – Data Centers.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E.g. Web Server</a:t>
            </a:r>
          </a:p>
          <a:p>
            <a:pPr>
              <a:spcBef>
                <a:spcPct val="75000"/>
              </a:spcBef>
              <a:buFont typeface="Wingdings" charset="2"/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charset="-128"/>
              </a:rPr>
              <a:t>Client: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It communicate with server.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Its not like continuously connected.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May have dynamic IP addresses.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Do not communicate directly with each other.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E.g. PCs, Mobiles</a:t>
            </a:r>
            <a:endParaRPr lang="en-US" altLang="en-US" sz="2000" dirty="0">
              <a:ea typeface="ＭＳ Ｐゴシック" charset="-128"/>
            </a:endParaRPr>
          </a:p>
        </p:txBody>
      </p:sp>
      <p:grpSp>
        <p:nvGrpSpPr>
          <p:cNvPr id="1152" name="Group 582"/>
          <p:cNvGrpSpPr>
            <a:grpSpLocks/>
          </p:cNvGrpSpPr>
          <p:nvPr/>
        </p:nvGrpSpPr>
        <p:grpSpPr bwMode="auto">
          <a:xfrm>
            <a:off x="542925" y="1492250"/>
            <a:ext cx="3540125" cy="4545013"/>
            <a:chOff x="3277" y="974"/>
            <a:chExt cx="2230" cy="2863"/>
          </a:xfrm>
        </p:grpSpPr>
        <p:sp>
          <p:nvSpPr>
            <p:cNvPr id="1153" name="Freeform 583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54" name="Group 584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1528" name="Rectangle 585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9" name="AutoShape 586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1155" name="Freeform 587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6" name="Line 588"/>
            <p:cNvSpPr>
              <a:spLocks noChangeShapeType="1"/>
            </p:cNvSpPr>
            <p:nvPr/>
          </p:nvSpPr>
          <p:spPr bwMode="auto">
            <a:xfrm rot="16200000" flipV="1">
              <a:off x="4915" y="3313"/>
              <a:ext cx="285" cy="11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7" name="Line 589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8" name="Line 590"/>
            <p:cNvSpPr>
              <a:spLocks noChangeShapeType="1"/>
            </p:cNvSpPr>
            <p:nvPr/>
          </p:nvSpPr>
          <p:spPr bwMode="auto">
            <a:xfrm rot="16200000" flipH="1">
              <a:off x="5116" y="3190"/>
              <a:ext cx="96" cy="45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9" name="Line 592"/>
            <p:cNvSpPr>
              <a:spLocks noChangeShapeType="1"/>
            </p:cNvSpPr>
            <p:nvPr/>
          </p:nvSpPr>
          <p:spPr bwMode="auto">
            <a:xfrm>
              <a:off x="3843" y="3009"/>
              <a:ext cx="94" cy="10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0" name="Line 593"/>
            <p:cNvSpPr>
              <a:spLocks noChangeShapeType="1"/>
            </p:cNvSpPr>
            <p:nvPr/>
          </p:nvSpPr>
          <p:spPr bwMode="auto">
            <a:xfrm flipV="1">
              <a:off x="3680" y="3150"/>
              <a:ext cx="261" cy="7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1" name="Line 596"/>
            <p:cNvSpPr>
              <a:spLocks noChangeShapeType="1"/>
            </p:cNvSpPr>
            <p:nvPr/>
          </p:nvSpPr>
          <p:spPr bwMode="auto">
            <a:xfrm flipH="1">
              <a:off x="3948" y="3209"/>
              <a:ext cx="98" cy="11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2" name="Line 597"/>
            <p:cNvSpPr>
              <a:spLocks noChangeShapeType="1"/>
            </p:cNvSpPr>
            <p:nvPr/>
          </p:nvSpPr>
          <p:spPr bwMode="auto">
            <a:xfrm flipH="1" flipV="1">
              <a:off x="4132" y="3213"/>
              <a:ext cx="65" cy="1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3" name="Line 598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4" name="Line 600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5" name="Line 601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66" name="Group 602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1526" name="Picture 603" descr="access_point_stylized_small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7" name="Picture 604" descr="antenna_radiation_stylized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67" name="Freeform 605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8" name="Freeform 606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60286 w 765"/>
                <a:gd name="T1" fmla="*/ 4345 h 459"/>
                <a:gd name="T2" fmla="*/ 40854 w 765"/>
                <a:gd name="T3" fmla="*/ 30856 h 459"/>
                <a:gd name="T4" fmla="*/ 13667 w 765"/>
                <a:gd name="T5" fmla="*/ 43916 h 459"/>
                <a:gd name="T6" fmla="*/ 1953 w 765"/>
                <a:gd name="T7" fmla="*/ 147986 h 459"/>
                <a:gd name="T8" fmla="*/ 25562 w 765"/>
                <a:gd name="T9" fmla="*/ 195530 h 459"/>
                <a:gd name="T10" fmla="*/ 49138 w 765"/>
                <a:gd name="T11" fmla="*/ 187417 h 459"/>
                <a:gd name="T12" fmla="*/ 82940 w 765"/>
                <a:gd name="T13" fmla="*/ 195530 h 459"/>
                <a:gd name="T14" fmla="*/ 99250 w 765"/>
                <a:gd name="T15" fmla="*/ 190991 h 459"/>
                <a:gd name="T16" fmla="*/ 106833 w 765"/>
                <a:gd name="T17" fmla="*/ 163869 h 459"/>
                <a:gd name="T18" fmla="*/ 106646 w 765"/>
                <a:gd name="T19" fmla="*/ 69556 h 459"/>
                <a:gd name="T20" fmla="*/ 94120 w 765"/>
                <a:gd name="T21" fmla="*/ 15173 h 459"/>
                <a:gd name="T22" fmla="*/ 60286 w 765"/>
                <a:gd name="T23" fmla="*/ 4345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9" name="Line 607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0" name="Line 608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1" name="Line 609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2" name="Line 610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3" name="Line 611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4" name="Line 612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5" name="Line 613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6" name="Line 614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7" name="Line 615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8" name="Line 616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9" name="Line 617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0" name="Line 618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1" name="Line 619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2" name="Line 620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3" name="Line 621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4" name="Line 622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5" name="Line 623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86" name="Group 624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1509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0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1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2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3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4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5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6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7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8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9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0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1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2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3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4" name="Oval 640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525" name="Picture 641" descr="cell_tower_radiation_gray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87" name="Group 642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1500" name="Line 643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01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502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503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504" name="Group 647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1507" name="Freeform 6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508" name="Freeform 6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505" name="Line 650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06" name="Line 651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88" name="Group 652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14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95" name="Group 65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8" name="Freeform 65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99" name="Freeform 65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96" name="Line 65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97" name="Line 66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89" name="Group 661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14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87" name="Group 66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0" name="Freeform 66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91" name="Freeform 66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88" name="Line 66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89" name="Line 66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0" name="Group 670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14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79" name="Group 67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82" name="Freeform 67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83" name="Freeform 67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80" name="Line 67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81" name="Line 67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1" name="Group 679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14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71" name="Group 68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74" name="Freeform 68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75" name="Freeform 68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72" name="Line 68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73" name="Line 68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2" name="Group 688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146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6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6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63" name="Group 69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66" name="Freeform 69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67" name="Freeform 69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64" name="Line 69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65" name="Line 69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1193" name="Line 697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94" name="Group 698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145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5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5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55" name="Group 70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58" name="Freeform 70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59" name="Freeform 70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56" name="Line 70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57" name="Line 70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5" name="Group 7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14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47" name="Group 7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50" name="Freeform 7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51" name="Freeform 7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48" name="Line 7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49" name="Line 7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6" name="Group 716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14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39" name="Group 72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42" name="Freeform 72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43" name="Freeform 72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40" name="Line 72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41" name="Line 72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7" name="Group 725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14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31" name="Group 7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34" name="Freeform 7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35" name="Freeform 7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32" name="Line 7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33" name="Line 7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8" name="Group 734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142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2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2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23" name="Group 73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26" name="Freeform 73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27" name="Freeform 74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24" name="Line 74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25" name="Line 74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9" name="Group 743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14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4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415" name="Group 74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18" name="Freeform 7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9" name="Freeform 7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16" name="Line 75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17" name="Line 75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0" name="Group 752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1398" name="Group 753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400" name="Freeform 754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1" name="Freeform 755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2" name="Freeform 756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3" name="Freeform 757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4" name="Freeform 758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5" name="Freeform 759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6" name="Freeform 760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7" name="Freeform 761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8" name="Freeform 762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9" name="Freeform 763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0" name="Freeform 764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1" name="Freeform 765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399" name="Picture 766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01" name="Group 767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1384" name="Group 768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386" name="Freeform 769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7" name="Freeform 770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8" name="Freeform 771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9" name="Freeform 772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0" name="Freeform 773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1" name="Freeform 774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2" name="Freeform 775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3" name="Freeform 776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4" name="Freeform 777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5" name="Freeform 778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6" name="Freeform 779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7" name="Freeform 780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385" name="Picture 781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02" name="Line 782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203" name="Group 783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1382" name="Picture 78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3" name="Freeform 78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4" name="Group 786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1380" name="Picture 78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1" name="Freeform 78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5" name="Group 789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1378" name="Picture 79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9" name="Freeform 79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6" name="Group 792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1376" name="Picture 79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7" name="Freeform 79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pic>
          <p:nvPicPr>
            <p:cNvPr id="1207" name="Picture 795" descr="car_icon_small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08" name="Group 796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1374" name="Picture 797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5" name="Picture 798" descr="antenna_radiation_stylized"/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09" name="Group 799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1342" name="Freeform 80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3" name="Rectangle 801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4" name="Freeform 80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5" name="Freeform 80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6" name="Rectangle 804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47" name="Group 80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2" name="AutoShape 806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73" name="AutoShape 807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48" name="Rectangle 808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49" name="Group 80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0" name="AutoShape 810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71" name="AutoShape 811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50" name="Rectangle 812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1" name="Rectangle 813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52" name="Group 81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68" name="AutoShape 815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69" name="AutoShape 816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53" name="Freeform 81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54" name="Group 81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66" name="AutoShape 819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67" name="AutoShape 820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55" name="Rectangle 821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6" name="Freeform 82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7" name="Freeform 82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8" name="Oval 824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9" name="Freeform 82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0" name="AutoShape 826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1" name="AutoShape 827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2" name="Oval 828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3" name="Oval 829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4" name="Oval 830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5" name="Rectangle 831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0" name="Group 832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1310" name="Freeform 833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1" name="Rectangle 834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2" name="Freeform 835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3" name="Freeform 836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4" name="Rectangle 837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15" name="Group 838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40" name="AutoShape 839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41" name="AutoShape 840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16" name="Rectangle 841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17" name="Group 842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38" name="AutoShape 843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39" name="AutoShape 844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18" name="Rectangle 845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9" name="Rectangle 846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20" name="Group 847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36" name="AutoShape 848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37" name="AutoShape 849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21" name="Freeform 850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22" name="Group 851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34" name="AutoShape 852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35" name="AutoShape 853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323" name="Rectangle 854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4" name="Freeform 855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5" name="Freeform 856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6" name="Oval 857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7" name="Freeform 858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8" name="AutoShape 859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9" name="AutoShape 860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30" name="Oval 861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31" name="Oval 862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32" name="Oval 863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33" name="Rectangle 864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1" name="Group 865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1287" name="Picture 866" descr="antenna_stylized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8" name="Picture 867" descr="laptop_keyboard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9" name="Freeform 868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90" name="Picture 869" descr="screen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1" name="Freeform 870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2" name="Freeform 871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3" name="Freeform 872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4" name="Freeform 873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5" name="Freeform 874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6" name="Freeform 875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97" name="Group 876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04" name="Freeform 877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5" name="Freeform 878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6" name="Freeform 879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7" name="Freeform 880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8" name="Freeform 881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9" name="Freeform 882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98" name="Freeform 883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9" name="Freeform 884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0" name="Freeform 885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1" name="Freeform 886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2" name="Freeform 887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3" name="Freeform 888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2" name="Group 889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1264" name="Picture 890" descr="antenna_stylized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5" name="Picture 891" descr="laptop_keyboard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6" name="Freeform 89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67" name="Picture 893" descr="screen"/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8" name="Freeform 89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69" name="Freeform 89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0" name="Freeform 89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1" name="Freeform 89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2" name="Freeform 89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3" name="Freeform 89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74" name="Group 90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81" name="Freeform 90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2" name="Freeform 90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3" name="Freeform 90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4" name="Freeform 90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5" name="Freeform 90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6" name="Freeform 90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75" name="Freeform 90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6" name="Freeform 90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7" name="Freeform 90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8" name="Freeform 91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9" name="Freeform 91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80" name="Freeform 91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3" name="Group 913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1241" name="Picture 914" descr="antenna_stylized"/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2" name="Picture 915" descr="laptop_keyboard"/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3" name="Freeform 91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44" name="Picture 917" descr="screen"/>
              <p:cNvPicPr>
                <a:picLocks noChangeAspect="1" noChangeArrowheads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5" name="Freeform 91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6" name="Freeform 91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7" name="Freeform 92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8" name="Freeform 92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9" name="Freeform 92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0" name="Freeform 92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51" name="Group 92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58" name="Freeform 92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59" name="Freeform 92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0" name="Freeform 92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1" name="Freeform 92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2" name="Freeform 92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3" name="Freeform 93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52" name="Freeform 93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3" name="Freeform 93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4" name="Freeform 93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5" name="Freeform 93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6" name="Freeform 93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7" name="Freeform 93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4" name="Group 937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1239" name="Picture 93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0" name="Freeform 93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5" name="Group 940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1216" name="Picture 941" descr="antenna_stylized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7" name="Picture 942" descr="laptop_keyboard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8" name="Freeform 943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19" name="Picture 944" descr="screen"/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0" name="Freeform 945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1" name="Freeform 946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2" name="Freeform 947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3" name="Freeform 948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4" name="Freeform 949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5" name="Freeform 950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26" name="Group 951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33" name="Freeform 952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4" name="Freeform 953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5" name="Freeform 954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6" name="Freeform 955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7" name="Freeform 956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8" name="Freeform 957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27" name="Freeform 958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8" name="Freeform 959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9" name="Freeform 960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0" name="Freeform 961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1" name="Freeform 962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2" name="Freeform 963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1530" name="Line 913"/>
          <p:cNvSpPr>
            <a:spLocks noChangeShapeType="1"/>
          </p:cNvSpPr>
          <p:nvPr/>
        </p:nvSpPr>
        <p:spPr bwMode="auto">
          <a:xfrm>
            <a:off x="1249363" y="3235325"/>
            <a:ext cx="2006600" cy="197802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31" name="Line 800"/>
          <p:cNvSpPr>
            <a:spLocks noChangeShapeType="1"/>
          </p:cNvSpPr>
          <p:nvPr/>
        </p:nvSpPr>
        <p:spPr bwMode="auto">
          <a:xfrm>
            <a:off x="2211388" y="1844675"/>
            <a:ext cx="1481137" cy="3109913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32" name="Text Box 803"/>
          <p:cNvSpPr txBox="1">
            <a:spLocks noChangeArrowheads="1"/>
          </p:cNvSpPr>
          <p:nvPr/>
        </p:nvSpPr>
        <p:spPr bwMode="auto">
          <a:xfrm>
            <a:off x="3132497" y="5760950"/>
            <a:ext cx="9396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Server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386" name="Text Box 803"/>
          <p:cNvSpPr txBox="1">
            <a:spLocks noChangeArrowheads="1"/>
          </p:cNvSpPr>
          <p:nvPr/>
        </p:nvSpPr>
        <p:spPr bwMode="auto">
          <a:xfrm>
            <a:off x="2311400" y="1387416"/>
            <a:ext cx="8418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kern="0" dirty="0">
                <a:solidFill>
                  <a:srgbClr val="CC0000"/>
                </a:solidFill>
              </a:rPr>
              <a:t>Client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65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" grpId="0" animBg="1"/>
      <p:bldP spid="1531" grpId="0" animBg="1"/>
      <p:bldP spid="1532" grpId="0"/>
      <p:bldP spid="3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305EF1-AAB6-0A40-BAF9-6C86C2C6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- Example</a:t>
            </a:r>
          </a:p>
        </p:txBody>
      </p:sp>
      <p:pic>
        <p:nvPicPr>
          <p:cNvPr id="4" name="How the DNS works1.mp4">
            <a:hlinkClick r:id="" action="ppaction://media"/>
            <a:extLst>
              <a:ext uri="{FF2B5EF4-FFF2-40B4-BE49-F238E27FC236}">
                <a16:creationId xmlns:a16="http://schemas.microsoft.com/office/drawing/2014/main" xmlns="" id="{D8E6A218-3472-C649-9E68-B2D23688CE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" y="1192213"/>
            <a:ext cx="8763000" cy="4929187"/>
          </a:xfrm>
        </p:spPr>
      </p:pic>
    </p:spTree>
    <p:extLst>
      <p:ext uri="{BB962C8B-B14F-4D97-AF65-F5344CB8AC3E}">
        <p14:creationId xmlns:p14="http://schemas.microsoft.com/office/powerpoint/2010/main" val="37690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6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>
                <a:ea typeface="ＭＳ Ｐゴシック" charset="-128"/>
              </a:rPr>
              <a:t>DNS name resolution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Iterated query:</a:t>
            </a:r>
            <a:endParaRPr lang="en-US" altLang="en-US" dirty="0">
              <a:solidFill>
                <a:srgbClr val="C00000"/>
              </a:solidFill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A host at </a:t>
            </a:r>
            <a:r>
              <a:rPr lang="en-US" altLang="en-US" dirty="0" err="1">
                <a:ea typeface="ＭＳ Ｐゴシック" charset="-128"/>
              </a:rPr>
              <a:t>cis.poly.edu</a:t>
            </a:r>
            <a:r>
              <a:rPr lang="en-US" altLang="en-US" dirty="0">
                <a:ea typeface="ＭＳ Ｐゴシック" charset="-128"/>
              </a:rPr>
              <a:t> wants IP address for </a:t>
            </a:r>
            <a:r>
              <a:rPr lang="en-US" altLang="en-US" dirty="0" err="1">
                <a:ea typeface="ＭＳ Ｐゴシック" charset="-128"/>
              </a:rPr>
              <a:t>gaia.cs.umass.edu</a:t>
            </a:r>
            <a:endParaRPr lang="en-US" altLang="en-US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166" name="Content Placeholder 16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206875" y="5322888"/>
            <a:ext cx="17462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requesting host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Arial" charset="0"/>
              </a:rPr>
              <a:t>cis.poly.edu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683375" y="6172200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charset="0"/>
              </a:rPr>
              <a:t>gaia.cs.umass.edu</a:t>
            </a:r>
            <a:endParaRPr lang="en-US" altLang="en-US" sz="1600" i="1" dirty="0">
              <a:latin typeface="Arial" charset="0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5791200" y="9223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root DNS server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flipH="1" flipV="1">
            <a:off x="5286375" y="3357563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9"/>
          <p:cNvSpPr>
            <a:spLocks noChangeShapeType="1"/>
          </p:cNvSpPr>
          <p:nvPr/>
        </p:nvSpPr>
        <p:spPr bwMode="auto">
          <a:xfrm flipV="1">
            <a:off x="5400675" y="166211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 flipV="1">
            <a:off x="5686425" y="2824163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 flipH="1" flipV="1">
            <a:off x="5686425" y="2995613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H="1">
            <a:off x="5610225" y="1890713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>
            <a:off x="5476875" y="3375025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24"/>
          <p:cNvGrpSpPr>
            <a:grpSpLocks/>
          </p:cNvGrpSpPr>
          <p:nvPr/>
        </p:nvGrpSpPr>
        <p:grpSpPr bwMode="auto">
          <a:xfrm>
            <a:off x="4179888" y="3503613"/>
            <a:ext cx="1898650" cy="611187"/>
            <a:chOff x="2831" y="2132"/>
            <a:chExt cx="1196" cy="385"/>
          </a:xfrm>
        </p:grpSpPr>
        <p:sp>
          <p:nvSpPr>
            <p:cNvPr id="14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charset="0"/>
                </a:rPr>
                <a:t>local DNS server</a:t>
              </a:r>
              <a:endParaRPr lang="en-US" altLang="en-US" sz="2400">
                <a:latin typeface="Arial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000099"/>
                  </a:solidFill>
                  <a:latin typeface="Arial" charset="0"/>
                </a:rPr>
                <a:t>dns.poly.edu</a:t>
              </a:r>
            </a:p>
          </p:txBody>
        </p:sp>
      </p:grp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4997450" y="42132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1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7" name="Text Box 28"/>
          <p:cNvSpPr txBox="1">
            <a:spLocks noChangeArrowheads="1"/>
          </p:cNvSpPr>
          <p:nvPr/>
        </p:nvSpPr>
        <p:spPr bwMode="auto">
          <a:xfrm>
            <a:off x="5540375" y="1879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2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5978525" y="21177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3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9" name="Text Box 30"/>
          <p:cNvSpPr txBox="1">
            <a:spLocks noChangeArrowheads="1"/>
          </p:cNvSpPr>
          <p:nvPr/>
        </p:nvSpPr>
        <p:spPr bwMode="auto">
          <a:xfrm>
            <a:off x="6292850" y="25273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4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6323013" y="30146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5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1" name="Text Box 32"/>
          <p:cNvSpPr txBox="1">
            <a:spLocks noChangeArrowheads="1"/>
          </p:cNvSpPr>
          <p:nvPr/>
        </p:nvSpPr>
        <p:spPr bwMode="auto">
          <a:xfrm>
            <a:off x="6919913" y="40544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6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2" name="Text Box 60"/>
          <p:cNvSpPr txBox="1">
            <a:spLocks noChangeArrowheads="1"/>
          </p:cNvSpPr>
          <p:nvPr/>
        </p:nvSpPr>
        <p:spPr bwMode="auto">
          <a:xfrm>
            <a:off x="6353175" y="487045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authoritative DNS server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charset="0"/>
              </a:rPr>
              <a:t>dns.cs.umass.edu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23" name="Text Box 61"/>
          <p:cNvSpPr txBox="1">
            <a:spLocks noChangeArrowheads="1"/>
          </p:cNvSpPr>
          <p:nvPr/>
        </p:nvSpPr>
        <p:spPr bwMode="auto">
          <a:xfrm>
            <a:off x="6292850" y="40846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7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5549900" y="42322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8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5" name="Line 63"/>
          <p:cNvSpPr>
            <a:spLocks noChangeShapeType="1"/>
          </p:cNvSpPr>
          <p:nvPr/>
        </p:nvSpPr>
        <p:spPr bwMode="auto">
          <a:xfrm>
            <a:off x="5619750" y="3155950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64"/>
          <p:cNvSpPr>
            <a:spLocks noChangeShapeType="1"/>
          </p:cNvSpPr>
          <p:nvPr/>
        </p:nvSpPr>
        <p:spPr bwMode="auto">
          <a:xfrm flipH="1" flipV="1">
            <a:off x="5580063" y="3281363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65"/>
          <p:cNvSpPr txBox="1">
            <a:spLocks noChangeArrowheads="1"/>
          </p:cNvSpPr>
          <p:nvPr/>
        </p:nvSpPr>
        <p:spPr bwMode="auto">
          <a:xfrm>
            <a:off x="6551613" y="2293938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TLD DNS server</a:t>
            </a:r>
            <a:endParaRPr lang="en-US" altLang="en-US" sz="1600">
              <a:latin typeface="Arial" charset="0"/>
            </a:endParaRPr>
          </a:p>
        </p:txBody>
      </p:sp>
      <p:grpSp>
        <p:nvGrpSpPr>
          <p:cNvPr id="28" name="Group 86"/>
          <p:cNvGrpSpPr>
            <a:grpSpLocks/>
          </p:cNvGrpSpPr>
          <p:nvPr/>
        </p:nvGrpSpPr>
        <p:grpSpPr bwMode="auto">
          <a:xfrm flipH="1">
            <a:off x="7226300" y="5532438"/>
            <a:ext cx="925513" cy="795337"/>
            <a:chOff x="-44" y="1473"/>
            <a:chExt cx="981" cy="1105"/>
          </a:xfrm>
        </p:grpSpPr>
        <p:pic>
          <p:nvPicPr>
            <p:cNvPr id="29" name="Picture 8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89"/>
          <p:cNvGrpSpPr>
            <a:grpSpLocks/>
          </p:cNvGrpSpPr>
          <p:nvPr/>
        </p:nvGrpSpPr>
        <p:grpSpPr bwMode="auto">
          <a:xfrm>
            <a:off x="4765675" y="4686300"/>
            <a:ext cx="925513" cy="795338"/>
            <a:chOff x="-44" y="1473"/>
            <a:chExt cx="981" cy="1105"/>
          </a:xfrm>
        </p:grpSpPr>
        <p:pic>
          <p:nvPicPr>
            <p:cNvPr id="32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" name="Group 125"/>
          <p:cNvGrpSpPr>
            <a:grpSpLocks/>
          </p:cNvGrpSpPr>
          <p:nvPr/>
        </p:nvGrpSpPr>
        <p:grpSpPr bwMode="auto">
          <a:xfrm>
            <a:off x="7226300" y="4184650"/>
            <a:ext cx="390525" cy="641350"/>
            <a:chOff x="4140" y="429"/>
            <a:chExt cx="1425" cy="2396"/>
          </a:xfrm>
        </p:grpSpPr>
        <p:sp>
          <p:nvSpPr>
            <p:cNvPr id="35" name="Freeform 12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12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37" name="Freeform 12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2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13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" name="Group 13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5" name="AutoShape 13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6" name="AutoShape 133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" name="Rectangle 13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2" name="Group 13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3" name="AutoShape 13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4" name="AutoShape 13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3" name="Rectangle 13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" name="Rectangle 13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5" name="Group 14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1" name="AutoShape 14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2" name="AutoShape 1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6" name="Freeform 14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14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" name="AutoShape 14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0" name="AutoShape 146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8" name="Rectangle 14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" name="Freeform 14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4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Oval 15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2" name="Freeform 15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AutoShape 15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4" name="AutoShape 15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5" name="Oval 15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6" name="Oval 15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7" name="Oval 15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8" name="Rectangle 15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67" name="Group 158"/>
          <p:cNvGrpSpPr>
            <a:grpSpLocks/>
          </p:cNvGrpSpPr>
          <p:nvPr/>
        </p:nvGrpSpPr>
        <p:grpSpPr bwMode="auto">
          <a:xfrm>
            <a:off x="5222875" y="2671763"/>
            <a:ext cx="390525" cy="641350"/>
            <a:chOff x="4140" y="429"/>
            <a:chExt cx="1425" cy="2396"/>
          </a:xfrm>
        </p:grpSpPr>
        <p:sp>
          <p:nvSpPr>
            <p:cNvPr id="68" name="Freeform 15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160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0" name="Freeform 16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6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163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3" name="Group 16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8" name="AutoShape 16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9" name="AutoShape 166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4" name="Rectangle 167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5" name="Group 16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" name="AutoShape 169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7" name="AutoShape 170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6" name="Rectangle 171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7" name="Rectangle 172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8" name="Group 17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4" name="AutoShape 174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5" name="AutoShape 175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9" name="Freeform 17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" name="Group 17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" name="AutoShape 178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3" name="AutoShape 179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1" name="Rectangle 180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2" name="Freeform 18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8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Oval 183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5" name="Freeform 18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AutoShape 185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7" name="AutoShape 186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8" name="Oval 187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9" name="Oval 188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90" name="Oval 189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1" name="Rectangle 190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00" name="Group 224"/>
          <p:cNvGrpSpPr>
            <a:grpSpLocks/>
          </p:cNvGrpSpPr>
          <p:nvPr/>
        </p:nvGrpSpPr>
        <p:grpSpPr bwMode="auto">
          <a:xfrm>
            <a:off x="6376988" y="1409700"/>
            <a:ext cx="390525" cy="641350"/>
            <a:chOff x="4140" y="429"/>
            <a:chExt cx="1425" cy="2396"/>
          </a:xfrm>
        </p:grpSpPr>
        <p:sp>
          <p:nvSpPr>
            <p:cNvPr id="101" name="Freeform 22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226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03" name="Freeform 22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2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229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6" name="Group 23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1" name="AutoShape 231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2" name="AutoShape 23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7" name="Rectangle 233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8" name="Group 23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9" name="AutoShape 235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0" name="AutoShape 23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9" name="Rectangle 237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0" name="Rectangle 238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11" name="Group 23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7" name="AutoShape 24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8" name="AutoShape 241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2" name="Freeform 24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" name="Group 24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5" name="AutoShape 244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6" name="AutoShape 245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4" name="Rectangle 246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5" name="Freeform 24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4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Oval 249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8" name="Freeform 25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AutoShape 251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0" name="AutoShape 252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1" name="Oval 253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2" name="Oval 254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3" name="Oval 255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4" name="Rectangle 256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33" name="Group 257"/>
          <p:cNvGrpSpPr>
            <a:grpSpLocks/>
          </p:cNvGrpSpPr>
          <p:nvPr/>
        </p:nvGrpSpPr>
        <p:grpSpPr bwMode="auto">
          <a:xfrm>
            <a:off x="7192963" y="2662238"/>
            <a:ext cx="390525" cy="641350"/>
            <a:chOff x="4140" y="429"/>
            <a:chExt cx="1425" cy="2396"/>
          </a:xfrm>
        </p:grpSpPr>
        <p:sp>
          <p:nvSpPr>
            <p:cNvPr id="134" name="Freeform 2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259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36" name="Freeform 2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2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262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39" name="Group 2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4" name="AutoShape 264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5" name="AutoShape 265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0" name="Rectangle 266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1" name="Group 2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62" name="AutoShape 268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3" name="AutoShape 269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2" name="Rectangle 270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3" name="Rectangle 271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4" name="Group 2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0" name="AutoShape 27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1" name="AutoShape 274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5" name="Freeform 2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6" name="Group 2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8" name="AutoShape 277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59" name="AutoShape 278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7" name="Rectangle 279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8" name="Freeform 2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Oval 282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1" name="Freeform 2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AutoShape 284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3" name="AutoShape 285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4" name="Oval 286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5" name="Oval 287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56" name="Oval 288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7" name="Rectangle 289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08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DNS name resolution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Recursive query:</a:t>
            </a:r>
          </a:p>
          <a:p>
            <a:r>
              <a:rPr lang="en-US" altLang="en-US" dirty="0">
                <a:ea typeface="ＭＳ Ｐゴシック" charset="-128"/>
              </a:rPr>
              <a:t>A host at </a:t>
            </a:r>
            <a:r>
              <a:rPr lang="en-US" altLang="en-US" dirty="0" err="1">
                <a:ea typeface="ＭＳ Ｐゴシック" charset="-128"/>
              </a:rPr>
              <a:t>cis.poly.edu</a:t>
            </a:r>
            <a:r>
              <a:rPr lang="en-US" altLang="en-US" dirty="0">
                <a:ea typeface="ＭＳ Ｐゴシック" charset="-128"/>
              </a:rPr>
              <a:t> wants IP address for </a:t>
            </a:r>
            <a:r>
              <a:rPr lang="en-US" altLang="en-US" dirty="0" err="1">
                <a:ea typeface="ＭＳ Ｐゴシック" charset="-128"/>
              </a:rPr>
              <a:t>gaia.cs.umass.edu</a:t>
            </a:r>
            <a:endParaRPr lang="en-US" altLang="en-US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7462838" y="36988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4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6" name="Text Box 25"/>
          <p:cNvSpPr txBox="1">
            <a:spLocks noChangeArrowheads="1"/>
          </p:cNvSpPr>
          <p:nvPr/>
        </p:nvSpPr>
        <p:spPr bwMode="auto">
          <a:xfrm>
            <a:off x="7005638" y="37750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Arial" charset="0"/>
              </a:rPr>
              <a:t>5</a:t>
            </a:r>
            <a:endParaRPr lang="en-US" altLang="en-US" sz="2400" dirty="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6724650" y="22590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6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8" name="Line 60"/>
          <p:cNvSpPr>
            <a:spLocks noChangeShapeType="1"/>
          </p:cNvSpPr>
          <p:nvPr/>
        </p:nvSpPr>
        <p:spPr bwMode="auto">
          <a:xfrm>
            <a:off x="7440613" y="3382963"/>
            <a:ext cx="0" cy="67468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1"/>
          <p:cNvSpPr>
            <a:spLocks noChangeShapeType="1"/>
          </p:cNvSpPr>
          <p:nvPr/>
        </p:nvSpPr>
        <p:spPr bwMode="auto">
          <a:xfrm flipH="1" flipV="1">
            <a:off x="7319963" y="3394075"/>
            <a:ext cx="0" cy="71913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2"/>
          <p:cNvSpPr>
            <a:spLocks noChangeShapeType="1"/>
          </p:cNvSpPr>
          <p:nvPr/>
        </p:nvSpPr>
        <p:spPr bwMode="auto">
          <a:xfrm flipH="1" flipV="1">
            <a:off x="6799263" y="1982788"/>
            <a:ext cx="458787" cy="56673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63"/>
          <p:cNvSpPr txBox="1">
            <a:spLocks noChangeArrowheads="1"/>
          </p:cNvSpPr>
          <p:nvPr/>
        </p:nvSpPr>
        <p:spPr bwMode="auto">
          <a:xfrm>
            <a:off x="7143750" y="1831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Arial" charset="0"/>
              </a:rPr>
              <a:t>3</a:t>
            </a:r>
            <a:endParaRPr lang="en-US" altLang="en-US" sz="2400" dirty="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206875" y="5322888"/>
            <a:ext cx="17462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requesting host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Arial" charset="0"/>
              </a:rPr>
              <a:t>cis.poly.edu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6683375" y="6172200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charset="0"/>
              </a:rPr>
              <a:t>gaia.cs.umass.edu</a:t>
            </a:r>
            <a:endParaRPr lang="en-US" altLang="en-US" sz="1600" i="1" dirty="0">
              <a:latin typeface="Arial" charset="0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5791200" y="9223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root DNS server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flipH="1" flipV="1">
            <a:off x="5286375" y="3357563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 flipV="1">
            <a:off x="5391150" y="166211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 flipH="1">
            <a:off x="5619750" y="1890713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5476875" y="3386138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4179888" y="3503613"/>
            <a:ext cx="1898650" cy="611187"/>
            <a:chOff x="2831" y="2132"/>
            <a:chExt cx="1196" cy="385"/>
          </a:xfrm>
        </p:grpSpPr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Arial" charset="0"/>
                </a:rPr>
                <a:t>local DNS server</a:t>
              </a:r>
              <a:endParaRPr lang="en-US" altLang="en-US" sz="2400" dirty="0">
                <a:latin typeface="Arial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 err="1">
                  <a:solidFill>
                    <a:srgbClr val="000099"/>
                  </a:solidFill>
                  <a:latin typeface="Arial" charset="0"/>
                </a:rPr>
                <a:t>dns.poly.edu</a:t>
              </a:r>
              <a:endParaRPr lang="en-US" altLang="en-US" sz="1600" i="1" dirty="0">
                <a:solidFill>
                  <a:srgbClr val="000099"/>
                </a:solidFill>
                <a:latin typeface="Arial" charset="0"/>
              </a:endParaRPr>
            </a:p>
          </p:txBody>
        </p:sp>
      </p:grp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4997450" y="42132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1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5540375" y="1879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2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5978525" y="21177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7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5" name="Text Box 60"/>
          <p:cNvSpPr txBox="1">
            <a:spLocks noChangeArrowheads="1"/>
          </p:cNvSpPr>
          <p:nvPr/>
        </p:nvSpPr>
        <p:spPr bwMode="auto">
          <a:xfrm>
            <a:off x="6353175" y="487045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authoritative DNS server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charset="0"/>
              </a:rPr>
              <a:t>dns.cs.umass.edu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26" name="Text Box 62"/>
          <p:cNvSpPr txBox="1">
            <a:spLocks noChangeArrowheads="1"/>
          </p:cNvSpPr>
          <p:nvPr/>
        </p:nvSpPr>
        <p:spPr bwMode="auto">
          <a:xfrm>
            <a:off x="5549900" y="42227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8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7" name="Line 62"/>
          <p:cNvSpPr>
            <a:spLocks noChangeShapeType="1"/>
          </p:cNvSpPr>
          <p:nvPr/>
        </p:nvSpPr>
        <p:spPr bwMode="auto">
          <a:xfrm flipH="1" flipV="1">
            <a:off x="6853238" y="1774825"/>
            <a:ext cx="600075" cy="7413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 Box 65"/>
          <p:cNvSpPr txBox="1">
            <a:spLocks noChangeArrowheads="1"/>
          </p:cNvSpPr>
          <p:nvPr/>
        </p:nvSpPr>
        <p:spPr bwMode="auto">
          <a:xfrm>
            <a:off x="7600950" y="2728913"/>
            <a:ext cx="13255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charset="0"/>
              </a:rPr>
              <a:t>TLD DNS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charset="0"/>
              </a:rPr>
              <a:t>server</a:t>
            </a:r>
            <a:endParaRPr lang="en-US" altLang="en-US" sz="1600" dirty="0">
              <a:latin typeface="Arial" charset="0"/>
            </a:endParaRPr>
          </a:p>
        </p:txBody>
      </p:sp>
      <p:grpSp>
        <p:nvGrpSpPr>
          <p:cNvPr id="29" name="Group 140"/>
          <p:cNvGrpSpPr>
            <a:grpSpLocks/>
          </p:cNvGrpSpPr>
          <p:nvPr/>
        </p:nvGrpSpPr>
        <p:grpSpPr bwMode="auto">
          <a:xfrm flipH="1">
            <a:off x="7226300" y="5532438"/>
            <a:ext cx="925513" cy="795337"/>
            <a:chOff x="-44" y="1473"/>
            <a:chExt cx="981" cy="1105"/>
          </a:xfrm>
        </p:grpSpPr>
        <p:pic>
          <p:nvPicPr>
            <p:cNvPr id="30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2" name="Group 143"/>
          <p:cNvGrpSpPr>
            <a:grpSpLocks/>
          </p:cNvGrpSpPr>
          <p:nvPr/>
        </p:nvGrpSpPr>
        <p:grpSpPr bwMode="auto">
          <a:xfrm>
            <a:off x="4765675" y="4686300"/>
            <a:ext cx="925513" cy="795338"/>
            <a:chOff x="-44" y="1473"/>
            <a:chExt cx="981" cy="1105"/>
          </a:xfrm>
        </p:grpSpPr>
        <p:pic>
          <p:nvPicPr>
            <p:cNvPr id="33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" name="Group 146"/>
          <p:cNvGrpSpPr>
            <a:grpSpLocks/>
          </p:cNvGrpSpPr>
          <p:nvPr/>
        </p:nvGrpSpPr>
        <p:grpSpPr bwMode="auto">
          <a:xfrm>
            <a:off x="7226300" y="4184650"/>
            <a:ext cx="390525" cy="641350"/>
            <a:chOff x="4140" y="429"/>
            <a:chExt cx="1425" cy="2396"/>
          </a:xfrm>
        </p:grpSpPr>
        <p:sp>
          <p:nvSpPr>
            <p:cNvPr id="36" name="Freeform 14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148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38" name="Freeform 14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5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151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1" name="Group 15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6" name="AutoShape 153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7" name="AutoShape 154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2" name="Rectangle 155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" name="Group 15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4" name="AutoShape 157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5" name="AutoShape 158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" name="Rectangle 159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" name="Rectangle 160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6" name="Group 16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2" name="AutoShape 16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3" name="AutoShape 163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7" name="Freeform 16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6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" name="AutoShape 166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1" name="AutoShape 167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" name="Rectangle 168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" name="Freeform 16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171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3" name="Freeform 17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AutoShape 173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5" name="AutoShape 174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6" name="Oval 175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7" name="Oval 176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8" name="Oval 177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9" name="Rectangle 178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68" name="Group 212"/>
          <p:cNvGrpSpPr>
            <a:grpSpLocks/>
          </p:cNvGrpSpPr>
          <p:nvPr/>
        </p:nvGrpSpPr>
        <p:grpSpPr bwMode="auto">
          <a:xfrm>
            <a:off x="5222875" y="2671763"/>
            <a:ext cx="390525" cy="641350"/>
            <a:chOff x="4140" y="429"/>
            <a:chExt cx="1425" cy="2396"/>
          </a:xfrm>
        </p:grpSpPr>
        <p:sp>
          <p:nvSpPr>
            <p:cNvPr id="69" name="Freeform 21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214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1" name="Freeform 21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1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17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4" name="Group 21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" name="AutoShape 219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00" name="AutoShape 220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5" name="Rectangle 221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6" name="Group 22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" name="AutoShape 223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8" name="AutoShape 224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7" name="Rectangle 225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8" name="Rectangle 226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9" name="Group 22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" name="AutoShape 228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6" name="AutoShape 229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0" name="Freeform 23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3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3" name="AutoShape 232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4" name="AutoShape 233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2" name="Rectangle 234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3" name="Freeform 23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3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Oval 237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6" name="Freeform 23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AutoShape 239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8" name="AutoShape 240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9" name="Oval 241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0" name="Oval 242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91" name="Oval 243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2" name="Rectangle 244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01" name="Group 245"/>
          <p:cNvGrpSpPr>
            <a:grpSpLocks/>
          </p:cNvGrpSpPr>
          <p:nvPr/>
        </p:nvGrpSpPr>
        <p:grpSpPr bwMode="auto">
          <a:xfrm>
            <a:off x="6376988" y="1409700"/>
            <a:ext cx="390525" cy="641350"/>
            <a:chOff x="4140" y="429"/>
            <a:chExt cx="1425" cy="2396"/>
          </a:xfrm>
        </p:grpSpPr>
        <p:sp>
          <p:nvSpPr>
            <p:cNvPr id="102" name="Freeform 24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24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04" name="Freeform 24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4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25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7" name="Group 25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2" name="AutoShape 25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3" name="AutoShape 253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8" name="Rectangle 25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9" name="Group 25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0" name="AutoShape 25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1" name="AutoShape 25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0" name="Rectangle 25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1" name="Rectangle 25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12" name="Group 26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8" name="AutoShape 26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9" name="AutoShape 26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3" name="Freeform 26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" name="Group 26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6" name="AutoShape 26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7" name="AutoShape 266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5" name="Rectangle 26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6" name="Freeform 26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6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Oval 27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9" name="Freeform 27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AutoShape 27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1" name="AutoShape 27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2" name="Oval 27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3" name="Oval 27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4" name="Oval 27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5" name="Rectangle 27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34" name="Group 311"/>
          <p:cNvGrpSpPr>
            <a:grpSpLocks/>
          </p:cNvGrpSpPr>
          <p:nvPr/>
        </p:nvGrpSpPr>
        <p:grpSpPr bwMode="auto">
          <a:xfrm>
            <a:off x="7192963" y="2662238"/>
            <a:ext cx="390525" cy="641350"/>
            <a:chOff x="4140" y="429"/>
            <a:chExt cx="1425" cy="2396"/>
          </a:xfrm>
        </p:grpSpPr>
        <p:sp>
          <p:nvSpPr>
            <p:cNvPr id="135" name="Freeform 31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313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37" name="Freeform 31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31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316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0" name="Group 31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5" name="AutoShape 31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6" name="AutoShape 319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1" name="Rectangle 320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2" name="Group 32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63" name="AutoShape 322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4" name="AutoShape 323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3" name="Rectangle 324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4" name="Rectangle 325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5" name="Group 32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1" name="AutoShape 32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2" name="AutoShape 328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6" name="Freeform 32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7" name="Group 33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9" name="AutoShape 331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0" name="AutoShape 332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8" name="Rectangle 333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9" name="Freeform 33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33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Oval 336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2" name="Freeform 33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AutoShape 338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4" name="AutoShape 339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5" name="Oval 340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6" name="Oval 341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57" name="Oval 342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8" name="Rectangle 343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296400" y="6123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22" grpId="0"/>
      <p:bldP spid="23" grpId="0"/>
      <p:bldP spid="24" grpId="0"/>
      <p:bldP spid="25" grpId="0"/>
      <p:bldP spid="26" grpId="0"/>
      <p:bldP spid="27" grpId="0" animBg="1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 – </a:t>
            </a:r>
            <a:r>
              <a:rPr lang="en-IN" dirty="0" err="1"/>
              <a:t>Cont</a:t>
            </a:r>
            <a:r>
              <a:rPr lang="is-IS" dirty="0"/>
              <a:t>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IN" sz="3100" dirty="0"/>
              <a:t>Distributed database design is more preferred over centralized design to implement DNS in the Internet.</a:t>
            </a:r>
            <a:endParaRPr lang="en-US" sz="3100" dirty="0"/>
          </a:p>
          <a:p>
            <a:pPr lvl="0" algn="just"/>
            <a:r>
              <a:rPr lang="en-IN" sz="3100" b="1" dirty="0"/>
              <a:t>A single point of failure:</a:t>
            </a:r>
            <a:r>
              <a:rPr lang="en-IN" sz="3100" dirty="0"/>
              <a:t> If the DNS server </a:t>
            </a:r>
            <a:r>
              <a:rPr lang="en-IN" sz="3100" dirty="0">
                <a:solidFill>
                  <a:srgbClr val="C00000"/>
                </a:solidFill>
              </a:rPr>
              <a:t>crashes</a:t>
            </a:r>
            <a:r>
              <a:rPr lang="en-IN" sz="3100" dirty="0"/>
              <a:t> then the entire Internet will not stop.</a:t>
            </a:r>
            <a:endParaRPr lang="en-US" sz="3100" dirty="0"/>
          </a:p>
          <a:p>
            <a:pPr lvl="0" algn="just"/>
            <a:r>
              <a:rPr lang="en-IN" sz="3100" b="1" dirty="0"/>
              <a:t>Traffic volume:</a:t>
            </a:r>
            <a:r>
              <a:rPr lang="en-IN" sz="3100" dirty="0"/>
              <a:t> With millions of device and users accessing its services from whole globe at the same time. </a:t>
            </a:r>
          </a:p>
          <a:p>
            <a:pPr lvl="0" algn="just"/>
            <a:r>
              <a:rPr lang="en-IN" sz="3100" dirty="0"/>
              <a:t>A Single DNS Server cannot handle </a:t>
            </a:r>
            <a:r>
              <a:rPr lang="en-IN" sz="3100" dirty="0">
                <a:solidFill>
                  <a:srgbClr val="C00000"/>
                </a:solidFill>
              </a:rPr>
              <a:t>huge DNS traffic </a:t>
            </a:r>
            <a:r>
              <a:rPr lang="en-IN" sz="3100" dirty="0"/>
              <a:t>but with distributed system its </a:t>
            </a:r>
            <a:r>
              <a:rPr lang="en-IN" sz="3100" dirty="0">
                <a:solidFill>
                  <a:srgbClr val="C00000"/>
                </a:solidFill>
              </a:rPr>
              <a:t>distributed</a:t>
            </a:r>
            <a:r>
              <a:rPr lang="en-IN" sz="3100" dirty="0"/>
              <a:t> and </a:t>
            </a:r>
            <a:r>
              <a:rPr lang="en-IN" sz="3100" dirty="0">
                <a:solidFill>
                  <a:srgbClr val="C00000"/>
                </a:solidFill>
              </a:rPr>
              <a:t>reduce overload </a:t>
            </a:r>
            <a:r>
              <a:rPr lang="en-IN" sz="3100" dirty="0"/>
              <a:t>on server.</a:t>
            </a:r>
            <a:endParaRPr lang="en-US" sz="3100" dirty="0"/>
          </a:p>
          <a:p>
            <a:pPr lvl="0" algn="just"/>
            <a:r>
              <a:rPr lang="en-IN" sz="3100" b="1" dirty="0"/>
              <a:t>Distant centralized database:</a:t>
            </a:r>
            <a:r>
              <a:rPr lang="en-IN" sz="3100" dirty="0"/>
              <a:t> A single DNS server cannot be “</a:t>
            </a:r>
            <a:r>
              <a:rPr lang="en-IN" sz="3100" dirty="0">
                <a:solidFill>
                  <a:srgbClr val="C00000"/>
                </a:solidFill>
              </a:rPr>
              <a:t>close to</a:t>
            </a:r>
            <a:r>
              <a:rPr lang="en-IN" sz="3100" dirty="0"/>
              <a:t>” all the querying clients. </a:t>
            </a:r>
          </a:p>
          <a:p>
            <a:pPr lvl="0" algn="just"/>
            <a:r>
              <a:rPr lang="en-IN" sz="3100" dirty="0"/>
              <a:t>If it is in New York City, then all queries from Australia must travel to the other side of the globe, perhaps over </a:t>
            </a:r>
            <a:r>
              <a:rPr lang="en-IN" sz="3100" dirty="0">
                <a:solidFill>
                  <a:srgbClr val="C00000"/>
                </a:solidFill>
              </a:rPr>
              <a:t>slow</a:t>
            </a:r>
            <a:r>
              <a:rPr lang="en-IN" sz="3100" dirty="0"/>
              <a:t> and </a:t>
            </a:r>
            <a:r>
              <a:rPr lang="en-IN" sz="3100" dirty="0">
                <a:solidFill>
                  <a:srgbClr val="C00000"/>
                </a:solidFill>
              </a:rPr>
              <a:t>congested links </a:t>
            </a:r>
            <a:r>
              <a:rPr lang="en-IN" sz="3100" dirty="0"/>
              <a:t>cause </a:t>
            </a:r>
            <a:r>
              <a:rPr lang="en-IN" sz="3100" dirty="0">
                <a:solidFill>
                  <a:srgbClr val="C00000"/>
                </a:solidFill>
              </a:rPr>
              <a:t>significant delays</a:t>
            </a:r>
            <a:r>
              <a:rPr lang="en-IN" sz="3100" dirty="0"/>
              <a:t>.</a:t>
            </a:r>
            <a:endParaRPr lang="en-US" sz="3100" dirty="0"/>
          </a:p>
          <a:p>
            <a:pPr lvl="0" algn="just"/>
            <a:r>
              <a:rPr lang="en-IN" sz="3100" b="1" dirty="0"/>
              <a:t>Maintenance:</a:t>
            </a:r>
            <a:r>
              <a:rPr lang="en-IN" sz="3100" dirty="0"/>
              <a:t> To keep records for all Internet hosts. it would have to be </a:t>
            </a:r>
            <a:r>
              <a:rPr lang="en-IN" sz="3100" dirty="0">
                <a:solidFill>
                  <a:srgbClr val="C00000"/>
                </a:solidFill>
              </a:rPr>
              <a:t>updated frequently </a:t>
            </a:r>
            <a:r>
              <a:rPr lang="en-IN" sz="3100" dirty="0"/>
              <a:t>to account for every new host.</a:t>
            </a:r>
            <a:endParaRPr lang="en-US" sz="31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5611" y="55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9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Socket is interface between application and network.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 application creates a socket.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Two type of socket:</a:t>
            </a:r>
          </a:p>
          <a:p>
            <a:pPr marL="1257300" lvl="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dirty="0"/>
              <a:t>TCP Socket – Reliable Transmission</a:t>
            </a:r>
          </a:p>
          <a:p>
            <a:pPr marL="1257300" lvl="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dirty="0"/>
              <a:t>UDP Socket – Unreliable Transmission</a:t>
            </a:r>
          </a:p>
          <a:p>
            <a:pPr algn="just">
              <a:lnSpc>
                <a:spcPct val="90000"/>
              </a:lnSpc>
            </a:pPr>
            <a:r>
              <a:rPr lang="en-US" altLang="en-US" dirty="0"/>
              <a:t>Once configured the application can pass data to the socket for transmission and receive data from the socket (transmitted through the network by some other host).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endParaRPr lang="en-US" dirty="0"/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457200" y="3863975"/>
            <a:ext cx="8208962" cy="2536825"/>
            <a:chOff x="358775" y="3459163"/>
            <a:chExt cx="8208963" cy="2536825"/>
          </a:xfrm>
        </p:grpSpPr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6654800" y="3468688"/>
              <a:ext cx="736600" cy="1998662"/>
            </a:xfrm>
            <a:custGeom>
              <a:avLst/>
              <a:gdLst>
                <a:gd name="T0" fmla="*/ 2147483646 w 464"/>
                <a:gd name="T1" fmla="*/ 2147483646 h 1259"/>
                <a:gd name="T2" fmla="*/ 0 w 464"/>
                <a:gd name="T3" fmla="*/ 0 h 1259"/>
                <a:gd name="T4" fmla="*/ 2147483646 w 464"/>
                <a:gd name="T5" fmla="*/ 2147483646 h 1259"/>
                <a:gd name="T6" fmla="*/ 2147483646 w 464"/>
                <a:gd name="T7" fmla="*/ 2147483646 h 1259"/>
                <a:gd name="T8" fmla="*/ 2147483646 w 464"/>
                <a:gd name="T9" fmla="*/ 2147483646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340100" y="4765675"/>
              <a:ext cx="1808163" cy="1031875"/>
            </a:xfrm>
            <a:custGeom>
              <a:avLst/>
              <a:gdLst>
                <a:gd name="T0" fmla="*/ 2147483646 w 2135"/>
                <a:gd name="T1" fmla="*/ 2147483646 h 1662"/>
                <a:gd name="T2" fmla="*/ 2147483646 w 2135"/>
                <a:gd name="T3" fmla="*/ 2147483646 h 1662"/>
                <a:gd name="T4" fmla="*/ 2147483646 w 2135"/>
                <a:gd name="T5" fmla="*/ 2147483646 h 1662"/>
                <a:gd name="T6" fmla="*/ 2147483646 w 2135"/>
                <a:gd name="T7" fmla="*/ 2147483646 h 1662"/>
                <a:gd name="T8" fmla="*/ 2147483646 w 2135"/>
                <a:gd name="T9" fmla="*/ 2147483646 h 1662"/>
                <a:gd name="T10" fmla="*/ 2147483646 w 2135"/>
                <a:gd name="T11" fmla="*/ 2147483646 h 1662"/>
                <a:gd name="T12" fmla="*/ 2147483646 w 2135"/>
                <a:gd name="T13" fmla="*/ 2147483646 h 1662"/>
                <a:gd name="T14" fmla="*/ 2147483646 w 2135"/>
                <a:gd name="T15" fmla="*/ 2147483646 h 1662"/>
                <a:gd name="T16" fmla="*/ 2147483646 w 2135"/>
                <a:gd name="T17" fmla="*/ 2147483646 h 1662"/>
                <a:gd name="T18" fmla="*/ 2147483646 w 2135"/>
                <a:gd name="T19" fmla="*/ 2147483646 h 1662"/>
                <a:gd name="T20" fmla="*/ 2147483646 w 2135"/>
                <a:gd name="T21" fmla="*/ 2147483646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4" name="Text Box 51"/>
            <p:cNvSpPr txBox="1">
              <a:spLocks noChangeArrowheads="1"/>
            </p:cNvSpPr>
            <p:nvPr/>
          </p:nvSpPr>
          <p:spPr bwMode="auto">
            <a:xfrm>
              <a:off x="3778250" y="4897438"/>
              <a:ext cx="8747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Internet</a:t>
              </a:r>
            </a:p>
          </p:txBody>
        </p:sp>
        <p:sp>
          <p:nvSpPr>
            <p:cNvPr id="65" name="Line 52"/>
            <p:cNvSpPr>
              <a:spLocks noChangeShapeType="1"/>
            </p:cNvSpPr>
            <p:nvPr/>
          </p:nvSpPr>
          <p:spPr bwMode="auto">
            <a:xfrm>
              <a:off x="3098800" y="5308600"/>
              <a:ext cx="22113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6" name="Text Box 53"/>
            <p:cNvSpPr txBox="1">
              <a:spLocks noChangeArrowheads="1"/>
            </p:cNvSpPr>
            <p:nvPr/>
          </p:nvSpPr>
          <p:spPr bwMode="auto">
            <a:xfrm>
              <a:off x="7119938" y="4533900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controlled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by OS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67" name="Text Box 56"/>
            <p:cNvSpPr txBox="1">
              <a:spLocks noChangeArrowheads="1"/>
            </p:cNvSpPr>
            <p:nvPr/>
          </p:nvSpPr>
          <p:spPr bwMode="auto">
            <a:xfrm>
              <a:off x="7097713" y="3633788"/>
              <a:ext cx="147002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controlled by</a:t>
              </a:r>
            </a:p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app developer</a:t>
              </a:r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914400" y="3532188"/>
              <a:ext cx="758825" cy="1997075"/>
            </a:xfrm>
            <a:custGeom>
              <a:avLst/>
              <a:gdLst>
                <a:gd name="T0" fmla="*/ 0 w 478"/>
                <a:gd name="T1" fmla="*/ 2147483646 h 1258"/>
                <a:gd name="T2" fmla="*/ 2147483646 w 478"/>
                <a:gd name="T3" fmla="*/ 0 h 1258"/>
                <a:gd name="T4" fmla="*/ 2147483646 w 478"/>
                <a:gd name="T5" fmla="*/ 2147483646 h 1258"/>
                <a:gd name="T6" fmla="*/ 2147483646 w 478"/>
                <a:gd name="T7" fmla="*/ 2147483646 h 1258"/>
                <a:gd name="T8" fmla="*/ 0 w 478"/>
                <a:gd name="T9" fmla="*/ 2147483646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9" name="Rectangle 23"/>
            <p:cNvSpPr>
              <a:spLocks noChangeArrowheads="1"/>
            </p:cNvSpPr>
            <p:nvPr/>
          </p:nvSpPr>
          <p:spPr bwMode="auto">
            <a:xfrm>
              <a:off x="1717675" y="3487738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70" name="Rectangle 24"/>
            <p:cNvSpPr>
              <a:spLocks noChangeArrowheads="1"/>
            </p:cNvSpPr>
            <p:nvPr/>
          </p:nvSpPr>
          <p:spPr bwMode="auto">
            <a:xfrm>
              <a:off x="1679575" y="3541713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71" name="Line 25"/>
            <p:cNvSpPr>
              <a:spLocks noChangeShapeType="1"/>
            </p:cNvSpPr>
            <p:nvPr/>
          </p:nvSpPr>
          <p:spPr bwMode="auto">
            <a:xfrm>
              <a:off x="1689100" y="43021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" name="Text Box 26"/>
            <p:cNvSpPr txBox="1">
              <a:spLocks noChangeArrowheads="1"/>
            </p:cNvSpPr>
            <p:nvPr/>
          </p:nvSpPr>
          <p:spPr bwMode="auto">
            <a:xfrm>
              <a:off x="1646238" y="428466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transport</a:t>
              </a:r>
            </a:p>
          </p:txBody>
        </p:sp>
        <p:sp>
          <p:nvSpPr>
            <p:cNvPr id="73" name="Line 27"/>
            <p:cNvSpPr>
              <a:spLocks noChangeShapeType="1"/>
            </p:cNvSpPr>
            <p:nvPr/>
          </p:nvSpPr>
          <p:spPr bwMode="auto">
            <a:xfrm>
              <a:off x="1697038" y="462280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4" name="Line 28"/>
            <p:cNvSpPr>
              <a:spLocks noChangeShapeType="1"/>
            </p:cNvSpPr>
            <p:nvPr/>
          </p:nvSpPr>
          <p:spPr bwMode="auto">
            <a:xfrm>
              <a:off x="1682750" y="4932363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5" name="Line 29"/>
            <p:cNvSpPr>
              <a:spLocks noChangeShapeType="1"/>
            </p:cNvSpPr>
            <p:nvPr/>
          </p:nvSpPr>
          <p:spPr bwMode="auto">
            <a:xfrm>
              <a:off x="1682750" y="5218113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6" name="Text Box 26"/>
            <p:cNvSpPr txBox="1">
              <a:spLocks noChangeArrowheads="1"/>
            </p:cNvSpPr>
            <p:nvPr/>
          </p:nvSpPr>
          <p:spPr bwMode="auto">
            <a:xfrm>
              <a:off x="1681163" y="35321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application</a:t>
              </a:r>
            </a:p>
          </p:txBody>
        </p:sp>
        <p:sp>
          <p:nvSpPr>
            <p:cNvPr id="77" name="Text Box 26"/>
            <p:cNvSpPr txBox="1">
              <a:spLocks noChangeArrowheads="1"/>
            </p:cNvSpPr>
            <p:nvPr/>
          </p:nvSpPr>
          <p:spPr bwMode="auto">
            <a:xfrm>
              <a:off x="1636713" y="518953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physical</a:t>
              </a:r>
            </a:p>
          </p:txBody>
        </p:sp>
        <p:sp>
          <p:nvSpPr>
            <p:cNvPr id="78" name="Text Box 26"/>
            <p:cNvSpPr txBox="1">
              <a:spLocks noChangeArrowheads="1"/>
            </p:cNvSpPr>
            <p:nvPr/>
          </p:nvSpPr>
          <p:spPr bwMode="auto">
            <a:xfrm>
              <a:off x="1655763" y="49037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link</a:t>
              </a:r>
            </a:p>
          </p:txBody>
        </p:sp>
        <p:sp>
          <p:nvSpPr>
            <p:cNvPr id="79" name="Text Box 26"/>
            <p:cNvSpPr txBox="1">
              <a:spLocks noChangeArrowheads="1"/>
            </p:cNvSpPr>
            <p:nvPr/>
          </p:nvSpPr>
          <p:spPr bwMode="auto">
            <a:xfrm>
              <a:off x="1646238" y="46085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network</a:t>
              </a:r>
            </a:p>
          </p:txBody>
        </p:sp>
        <p:sp>
          <p:nvSpPr>
            <p:cNvPr id="80" name="Oval 62"/>
            <p:cNvSpPr>
              <a:spLocks noChangeArrowheads="1"/>
            </p:cNvSpPr>
            <p:nvPr/>
          </p:nvSpPr>
          <p:spPr bwMode="auto">
            <a:xfrm>
              <a:off x="1814513" y="3806825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process</a:t>
              </a:r>
            </a:p>
          </p:txBody>
        </p:sp>
        <p:grpSp>
          <p:nvGrpSpPr>
            <p:cNvPr id="81" name="Group 63"/>
            <p:cNvGrpSpPr>
              <a:grpSpLocks/>
            </p:cNvGrpSpPr>
            <p:nvPr/>
          </p:nvGrpSpPr>
          <p:grpSpPr bwMode="auto">
            <a:xfrm>
              <a:off x="2062163" y="4167188"/>
              <a:ext cx="546100" cy="225425"/>
              <a:chOff x="1287" y="2524"/>
              <a:chExt cx="260" cy="100"/>
            </a:xfrm>
          </p:grpSpPr>
          <p:sp>
            <p:nvSpPr>
              <p:cNvPr id="111" name="Rectangle 64"/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" name="Rectangle 65"/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" name="Rectangle 66"/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" name="Rectangle 67"/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2" name="Rectangle 23"/>
            <p:cNvSpPr>
              <a:spLocks noChangeArrowheads="1"/>
            </p:cNvSpPr>
            <p:nvPr/>
          </p:nvSpPr>
          <p:spPr bwMode="auto">
            <a:xfrm>
              <a:off x="5380038" y="3459163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83" name="Rectangle 24"/>
            <p:cNvSpPr>
              <a:spLocks noChangeArrowheads="1"/>
            </p:cNvSpPr>
            <p:nvPr/>
          </p:nvSpPr>
          <p:spPr bwMode="auto">
            <a:xfrm>
              <a:off x="5341938" y="3513138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84" name="Line 25"/>
            <p:cNvSpPr>
              <a:spLocks noChangeShapeType="1"/>
            </p:cNvSpPr>
            <p:nvPr/>
          </p:nvSpPr>
          <p:spPr bwMode="auto">
            <a:xfrm>
              <a:off x="5351463" y="427355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5" name="Text Box 26"/>
            <p:cNvSpPr txBox="1">
              <a:spLocks noChangeArrowheads="1"/>
            </p:cNvSpPr>
            <p:nvPr/>
          </p:nvSpPr>
          <p:spPr bwMode="auto">
            <a:xfrm>
              <a:off x="5308600" y="42560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transport</a:t>
              </a:r>
            </a:p>
          </p:txBody>
        </p:sp>
        <p:sp>
          <p:nvSpPr>
            <p:cNvPr id="86" name="Line 27"/>
            <p:cNvSpPr>
              <a:spLocks noChangeShapeType="1"/>
            </p:cNvSpPr>
            <p:nvPr/>
          </p:nvSpPr>
          <p:spPr bwMode="auto">
            <a:xfrm>
              <a:off x="5359400" y="45942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7" name="Line 28"/>
            <p:cNvSpPr>
              <a:spLocks noChangeShapeType="1"/>
            </p:cNvSpPr>
            <p:nvPr/>
          </p:nvSpPr>
          <p:spPr bwMode="auto">
            <a:xfrm>
              <a:off x="5345113" y="4903788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8" name="Line 29"/>
            <p:cNvSpPr>
              <a:spLocks noChangeShapeType="1"/>
            </p:cNvSpPr>
            <p:nvPr/>
          </p:nvSpPr>
          <p:spPr bwMode="auto">
            <a:xfrm>
              <a:off x="5345113" y="5189538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9" name="Text Box 26"/>
            <p:cNvSpPr txBox="1">
              <a:spLocks noChangeArrowheads="1"/>
            </p:cNvSpPr>
            <p:nvPr/>
          </p:nvSpPr>
          <p:spPr bwMode="auto">
            <a:xfrm>
              <a:off x="5343525" y="35036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application</a:t>
              </a:r>
            </a:p>
          </p:txBody>
        </p:sp>
        <p:sp>
          <p:nvSpPr>
            <p:cNvPr id="90" name="Text Box 26"/>
            <p:cNvSpPr txBox="1">
              <a:spLocks noChangeArrowheads="1"/>
            </p:cNvSpPr>
            <p:nvPr/>
          </p:nvSpPr>
          <p:spPr bwMode="auto">
            <a:xfrm>
              <a:off x="5299075" y="516096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physical</a:t>
              </a:r>
            </a:p>
          </p:txBody>
        </p:sp>
        <p:sp>
          <p:nvSpPr>
            <p:cNvPr id="91" name="Text Box 26"/>
            <p:cNvSpPr txBox="1">
              <a:spLocks noChangeArrowheads="1"/>
            </p:cNvSpPr>
            <p:nvPr/>
          </p:nvSpPr>
          <p:spPr bwMode="auto">
            <a:xfrm>
              <a:off x="5318125" y="48752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link</a:t>
              </a:r>
            </a:p>
          </p:txBody>
        </p:sp>
        <p:sp>
          <p:nvSpPr>
            <p:cNvPr id="92" name="Text Box 26"/>
            <p:cNvSpPr txBox="1">
              <a:spLocks noChangeArrowheads="1"/>
            </p:cNvSpPr>
            <p:nvPr/>
          </p:nvSpPr>
          <p:spPr bwMode="auto">
            <a:xfrm>
              <a:off x="5308600" y="457993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ahoma" charset="0"/>
                  <a:ea typeface="ＭＳ Ｐゴシック" charset="-128"/>
                </a:rPr>
                <a:t>network</a:t>
              </a:r>
            </a:p>
          </p:txBody>
        </p:sp>
        <p:sp>
          <p:nvSpPr>
            <p:cNvPr id="93" name="Oval 80"/>
            <p:cNvSpPr>
              <a:spLocks noChangeArrowheads="1"/>
            </p:cNvSpPr>
            <p:nvPr/>
          </p:nvSpPr>
          <p:spPr bwMode="auto">
            <a:xfrm>
              <a:off x="5476875" y="3778250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process</a:t>
              </a:r>
            </a:p>
          </p:txBody>
        </p:sp>
        <p:grpSp>
          <p:nvGrpSpPr>
            <p:cNvPr id="94" name="Group 81"/>
            <p:cNvGrpSpPr>
              <a:grpSpLocks/>
            </p:cNvGrpSpPr>
            <p:nvPr/>
          </p:nvGrpSpPr>
          <p:grpSpPr bwMode="auto">
            <a:xfrm>
              <a:off x="5724525" y="4138613"/>
              <a:ext cx="546100" cy="225425"/>
              <a:chOff x="1287" y="2524"/>
              <a:chExt cx="260" cy="100"/>
            </a:xfrm>
          </p:grpSpPr>
          <p:sp>
            <p:nvSpPr>
              <p:cNvPr id="107" name="Rectangle 82"/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8" name="Rectangle 83"/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" name="Rectangle 84"/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0" name="Rectangle 85"/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95" name="Line 87"/>
            <p:cNvSpPr>
              <a:spLocks noChangeShapeType="1"/>
            </p:cNvSpPr>
            <p:nvPr/>
          </p:nvSpPr>
          <p:spPr bwMode="auto">
            <a:xfrm flipH="1">
              <a:off x="6534150" y="3910013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6" name="Line 88"/>
            <p:cNvSpPr>
              <a:spLocks noChangeShapeType="1"/>
            </p:cNvSpPr>
            <p:nvPr/>
          </p:nvSpPr>
          <p:spPr bwMode="auto">
            <a:xfrm>
              <a:off x="6759575" y="4335463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7" name="Line 89"/>
            <p:cNvSpPr>
              <a:spLocks noChangeShapeType="1"/>
            </p:cNvSpPr>
            <p:nvPr/>
          </p:nvSpPr>
          <p:spPr bwMode="auto">
            <a:xfrm flipH="1">
              <a:off x="6783388" y="4835525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8" name="Text Box 56"/>
            <p:cNvSpPr txBox="1">
              <a:spLocks noChangeArrowheads="1"/>
            </p:cNvSpPr>
            <p:nvPr/>
          </p:nvSpPr>
          <p:spPr bwMode="auto">
            <a:xfrm>
              <a:off x="3697288" y="3590925"/>
              <a:ext cx="917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socket</a:t>
              </a:r>
            </a:p>
          </p:txBody>
        </p:sp>
        <p:sp>
          <p:nvSpPr>
            <p:cNvPr id="99" name="Line 91"/>
            <p:cNvSpPr>
              <a:spLocks noChangeShapeType="1"/>
            </p:cNvSpPr>
            <p:nvPr/>
          </p:nvSpPr>
          <p:spPr bwMode="auto">
            <a:xfrm flipV="1">
              <a:off x="2700338" y="3790950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0" name="Line 92"/>
            <p:cNvSpPr>
              <a:spLocks noChangeShapeType="1"/>
            </p:cNvSpPr>
            <p:nvPr/>
          </p:nvSpPr>
          <p:spPr bwMode="auto">
            <a:xfrm flipH="1" flipV="1">
              <a:off x="4635500" y="3779838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01" name="Group 93"/>
            <p:cNvGrpSpPr>
              <a:grpSpLocks/>
            </p:cNvGrpSpPr>
            <p:nvPr/>
          </p:nvGrpSpPr>
          <p:grpSpPr bwMode="auto">
            <a:xfrm>
              <a:off x="358775" y="4808538"/>
              <a:ext cx="1035050" cy="904875"/>
              <a:chOff x="-44" y="1473"/>
              <a:chExt cx="981" cy="1105"/>
            </a:xfrm>
          </p:grpSpPr>
          <p:pic>
            <p:nvPicPr>
              <p:cNvPr id="105" name="Picture 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" name="Freeform 9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02" name="Group 96"/>
            <p:cNvGrpSpPr>
              <a:grpSpLocks/>
            </p:cNvGrpSpPr>
            <p:nvPr/>
          </p:nvGrpSpPr>
          <p:grpSpPr bwMode="auto">
            <a:xfrm flipH="1">
              <a:off x="7075488" y="5091113"/>
              <a:ext cx="1035050" cy="904875"/>
              <a:chOff x="-44" y="1473"/>
              <a:chExt cx="981" cy="1105"/>
            </a:xfrm>
          </p:grpSpPr>
          <p:pic>
            <p:nvPicPr>
              <p:cNvPr id="103" name="Picture 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9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03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Socket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sz="2000" dirty="0">
                <a:latin typeface="Arial" charset="0"/>
              </a:rPr>
              <a:t>SOCK_STREAM</a:t>
            </a:r>
          </a:p>
          <a:p>
            <a:pPr lvl="1"/>
            <a:r>
              <a:rPr lang="en-US" altLang="en-US" dirty="0"/>
              <a:t>E.g. TCP</a:t>
            </a:r>
          </a:p>
          <a:p>
            <a:pPr lvl="1"/>
            <a:r>
              <a:rPr lang="en-US" altLang="en-US" dirty="0"/>
              <a:t>Reliable delivery</a:t>
            </a:r>
          </a:p>
          <a:p>
            <a:pPr lvl="1"/>
            <a:r>
              <a:rPr lang="en-US" altLang="en-US" dirty="0"/>
              <a:t>In-order guaranteed</a:t>
            </a:r>
          </a:p>
          <a:p>
            <a:pPr lvl="1"/>
            <a:r>
              <a:rPr lang="en-US" altLang="en-US" dirty="0"/>
              <a:t>Connection-oriented</a:t>
            </a:r>
          </a:p>
          <a:p>
            <a:pPr lvl="1"/>
            <a:r>
              <a:rPr lang="en-US" altLang="en-US" dirty="0"/>
              <a:t>Bidirectional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 sz="2000" dirty="0">
                <a:latin typeface="Arial" charset="0"/>
              </a:rPr>
              <a:t>SOCK_DGRAM</a:t>
            </a:r>
          </a:p>
          <a:p>
            <a:pPr lvl="1"/>
            <a:r>
              <a:rPr lang="en-US" altLang="en-US" dirty="0"/>
              <a:t>E.g. UDP</a:t>
            </a:r>
          </a:p>
          <a:p>
            <a:pPr lvl="1"/>
            <a:r>
              <a:rPr lang="en-US" altLang="en-US" dirty="0"/>
              <a:t>Unreliable delivery</a:t>
            </a:r>
          </a:p>
          <a:p>
            <a:pPr lvl="1"/>
            <a:r>
              <a:rPr lang="en-US" altLang="en-US" dirty="0"/>
              <a:t>No order guarantees</a:t>
            </a:r>
          </a:p>
          <a:p>
            <a:pPr lvl="1"/>
            <a:r>
              <a:rPr lang="en-US" altLang="en-US" dirty="0"/>
              <a:t>Connection-less</a:t>
            </a:r>
          </a:p>
          <a:p>
            <a:pPr lvl="1"/>
            <a:r>
              <a:rPr lang="en-US" altLang="en-US" dirty="0"/>
              <a:t>Unidirectional</a:t>
            </a:r>
          </a:p>
          <a:p>
            <a:endParaRPr lang="en-US" dirty="0"/>
          </a:p>
        </p:txBody>
      </p:sp>
      <p:grpSp>
        <p:nvGrpSpPr>
          <p:cNvPr id="7" name="Group 53"/>
          <p:cNvGrpSpPr>
            <a:grpSpLocks noChangeAspect="1"/>
          </p:cNvGrpSpPr>
          <p:nvPr/>
        </p:nvGrpSpPr>
        <p:grpSpPr bwMode="auto">
          <a:xfrm>
            <a:off x="439200" y="3962400"/>
            <a:ext cx="3816000" cy="1908000"/>
            <a:chOff x="96" y="2352"/>
            <a:chExt cx="2688" cy="1298"/>
          </a:xfrm>
        </p:grpSpPr>
        <p:grpSp>
          <p:nvGrpSpPr>
            <p:cNvPr id="8" name="Group 20"/>
            <p:cNvGrpSpPr>
              <a:grpSpLocks/>
            </p:cNvGrpSpPr>
            <p:nvPr/>
          </p:nvGrpSpPr>
          <p:grpSpPr bwMode="auto">
            <a:xfrm>
              <a:off x="96" y="2352"/>
              <a:ext cx="912" cy="576"/>
              <a:chOff x="360" y="3671"/>
              <a:chExt cx="912" cy="576"/>
            </a:xfrm>
          </p:grpSpPr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384" y="3671"/>
                <a:ext cx="864" cy="576"/>
              </a:xfrm>
              <a:prstGeom prst="ellipse">
                <a:avLst/>
              </a:prstGeom>
              <a:solidFill>
                <a:srgbClr val="FF0000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Text Box 17"/>
              <p:cNvSpPr txBox="1">
                <a:spLocks noChangeArrowheads="1"/>
              </p:cNvSpPr>
              <p:nvPr/>
            </p:nvSpPr>
            <p:spPr bwMode="auto">
              <a:xfrm>
                <a:off x="360" y="3815"/>
                <a:ext cx="9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App</a:t>
                </a:r>
              </a:p>
            </p:txBody>
          </p:sp>
          <p:sp>
            <p:nvSpPr>
              <p:cNvPr id="28" name="Oval 18"/>
              <p:cNvSpPr>
                <a:spLocks noChangeArrowheads="1"/>
              </p:cNvSpPr>
              <p:nvPr/>
            </p:nvSpPr>
            <p:spPr bwMode="auto">
              <a:xfrm>
                <a:off x="408" y="3743"/>
                <a:ext cx="816" cy="432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76" y="3264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576" y="2832"/>
              <a:ext cx="1056" cy="818"/>
              <a:chOff x="1104" y="2400"/>
              <a:chExt cx="1056" cy="818"/>
            </a:xfrm>
          </p:grpSpPr>
          <p:sp>
            <p:nvSpPr>
              <p:cNvPr id="24" name="AutoShape 5"/>
              <p:cNvSpPr>
                <a:spLocks noChangeArrowheads="1"/>
              </p:cNvSpPr>
              <p:nvPr/>
            </p:nvSpPr>
            <p:spPr bwMode="auto">
              <a:xfrm rot="5400000">
                <a:off x="1223" y="2498"/>
                <a:ext cx="818" cy="622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C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7"/>
              <p:cNvSpPr txBox="1">
                <a:spLocks noChangeArrowheads="1"/>
              </p:cNvSpPr>
              <p:nvPr/>
            </p:nvSpPr>
            <p:spPr bwMode="auto">
              <a:xfrm>
                <a:off x="1104" y="2684"/>
                <a:ext cx="10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 dirty="0"/>
                  <a:t>socket</a:t>
                </a:r>
              </a:p>
            </p:txBody>
          </p:sp>
        </p:grp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 flipV="1">
              <a:off x="192" y="2736"/>
              <a:ext cx="720" cy="816"/>
            </a:xfrm>
            <a:custGeom>
              <a:avLst/>
              <a:gdLst>
                <a:gd name="G0" fmla="+- 12427 0 0"/>
                <a:gd name="G1" fmla="+- 2302 0 0"/>
                <a:gd name="G2" fmla="+- 12158 0 2302"/>
                <a:gd name="G3" fmla="+- G2 0 2302"/>
                <a:gd name="G4" fmla="*/ G3 32768 32059"/>
                <a:gd name="G5" fmla="*/ G4 1 2"/>
                <a:gd name="G6" fmla="+- 21600 0 12427"/>
                <a:gd name="G7" fmla="*/ G6 2302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3861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2302"/>
                  </a:lnTo>
                  <a:cubicBezTo>
                    <a:pt x="5564" y="2302"/>
                    <a:pt x="0" y="6715"/>
                    <a:pt x="0" y="12158"/>
                  </a:cubicBezTo>
                  <a:lnTo>
                    <a:pt x="0" y="21600"/>
                  </a:lnTo>
                  <a:lnTo>
                    <a:pt x="7721" y="21600"/>
                  </a:lnTo>
                  <a:lnTo>
                    <a:pt x="7721" y="12158"/>
                  </a:lnTo>
                  <a:cubicBezTo>
                    <a:pt x="7721" y="10887"/>
                    <a:pt x="9828" y="9856"/>
                    <a:pt x="12427" y="9856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FFFF00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96" y="2976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3</a:t>
              </a: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288" y="3024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2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480" y="3072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1</a:t>
              </a:r>
            </a:p>
          </p:txBody>
        </p:sp>
        <p:sp>
          <p:nvSpPr>
            <p:cNvPr id="15" name="Rectangle 26"/>
            <p:cNvSpPr>
              <a:spLocks noChangeArrowheads="1"/>
            </p:cNvSpPr>
            <p:nvPr/>
          </p:nvSpPr>
          <p:spPr bwMode="auto">
            <a:xfrm>
              <a:off x="1536" y="302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27"/>
            <p:cNvSpPr>
              <a:spLocks noChangeArrowheads="1"/>
            </p:cNvSpPr>
            <p:nvPr/>
          </p:nvSpPr>
          <p:spPr bwMode="auto">
            <a:xfrm>
              <a:off x="1728" y="302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Rectangle 28"/>
            <p:cNvSpPr>
              <a:spLocks noChangeArrowheads="1"/>
            </p:cNvSpPr>
            <p:nvPr/>
          </p:nvSpPr>
          <p:spPr bwMode="auto">
            <a:xfrm>
              <a:off x="1920" y="302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8" name="Group 52"/>
            <p:cNvGrpSpPr>
              <a:grpSpLocks/>
            </p:cNvGrpSpPr>
            <p:nvPr/>
          </p:nvGrpSpPr>
          <p:grpSpPr bwMode="auto">
            <a:xfrm>
              <a:off x="1440" y="3120"/>
              <a:ext cx="1344" cy="336"/>
              <a:chOff x="1440" y="3120"/>
              <a:chExt cx="1443" cy="336"/>
            </a:xfrm>
          </p:grpSpPr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1440" y="3168"/>
                <a:ext cx="768" cy="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 Box 10"/>
              <p:cNvSpPr txBox="1">
                <a:spLocks noChangeArrowheads="1"/>
              </p:cNvSpPr>
              <p:nvPr/>
            </p:nvSpPr>
            <p:spPr bwMode="auto">
              <a:xfrm>
                <a:off x="2208" y="3120"/>
                <a:ext cx="675" cy="308"/>
              </a:xfrm>
              <a:prstGeom prst="rect">
                <a:avLst/>
              </a:prstGeom>
              <a:solidFill>
                <a:srgbClr val="3366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Dest.</a:t>
                </a:r>
              </a:p>
            </p:txBody>
          </p:sp>
          <p:sp>
            <p:nvSpPr>
              <p:cNvPr id="21" name="Line 22"/>
              <p:cNvSpPr>
                <a:spLocks noChangeShapeType="1"/>
              </p:cNvSpPr>
              <p:nvPr/>
            </p:nvSpPr>
            <p:spPr bwMode="auto">
              <a:xfrm flipH="1">
                <a:off x="1440" y="3312"/>
                <a:ext cx="768" cy="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9"/>
              <p:cNvSpPr>
                <a:spLocks noChangeArrowheads="1"/>
              </p:cNvSpPr>
              <p:nvPr/>
            </p:nvSpPr>
            <p:spPr bwMode="auto">
              <a:xfrm>
                <a:off x="1632" y="3360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Rectangle 30"/>
              <p:cNvSpPr>
                <a:spLocks noChangeArrowheads="1"/>
              </p:cNvSpPr>
              <p:nvPr/>
            </p:nvSpPr>
            <p:spPr bwMode="auto">
              <a:xfrm>
                <a:off x="1824" y="3360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9" name="Group 85"/>
          <p:cNvGrpSpPr>
            <a:grpSpLocks noChangeAspect="1"/>
          </p:cNvGrpSpPr>
          <p:nvPr/>
        </p:nvGrpSpPr>
        <p:grpSpPr bwMode="auto">
          <a:xfrm>
            <a:off x="5113200" y="4131327"/>
            <a:ext cx="3373200" cy="1908236"/>
            <a:chOff x="2928" y="2784"/>
            <a:chExt cx="2496" cy="1412"/>
          </a:xfrm>
        </p:grpSpPr>
        <p:grpSp>
          <p:nvGrpSpPr>
            <p:cNvPr id="30" name="Group 55"/>
            <p:cNvGrpSpPr>
              <a:grpSpLocks/>
            </p:cNvGrpSpPr>
            <p:nvPr/>
          </p:nvGrpSpPr>
          <p:grpSpPr bwMode="auto">
            <a:xfrm>
              <a:off x="2928" y="2784"/>
              <a:ext cx="912" cy="576"/>
              <a:chOff x="360" y="3671"/>
              <a:chExt cx="912" cy="576"/>
            </a:xfrm>
          </p:grpSpPr>
          <p:sp>
            <p:nvSpPr>
              <p:cNvPr id="53" name="Oval 56"/>
              <p:cNvSpPr>
                <a:spLocks noChangeArrowheads="1"/>
              </p:cNvSpPr>
              <p:nvPr/>
            </p:nvSpPr>
            <p:spPr bwMode="auto">
              <a:xfrm>
                <a:off x="384" y="3671"/>
                <a:ext cx="864" cy="576"/>
              </a:xfrm>
              <a:prstGeom prst="ellipse">
                <a:avLst/>
              </a:prstGeom>
              <a:solidFill>
                <a:srgbClr val="FF0000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Text Box 57"/>
              <p:cNvSpPr txBox="1">
                <a:spLocks noChangeArrowheads="1"/>
              </p:cNvSpPr>
              <p:nvPr/>
            </p:nvSpPr>
            <p:spPr bwMode="auto">
              <a:xfrm>
                <a:off x="360" y="3815"/>
                <a:ext cx="9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App</a:t>
                </a:r>
              </a:p>
            </p:txBody>
          </p:sp>
          <p:sp>
            <p:nvSpPr>
              <p:cNvPr id="55" name="Oval 58"/>
              <p:cNvSpPr>
                <a:spLocks noChangeArrowheads="1"/>
              </p:cNvSpPr>
              <p:nvPr/>
            </p:nvSpPr>
            <p:spPr bwMode="auto">
              <a:xfrm>
                <a:off x="408" y="3743"/>
                <a:ext cx="816" cy="432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1" name="Text Box 59"/>
            <p:cNvSpPr txBox="1">
              <a:spLocks noChangeArrowheads="1"/>
            </p:cNvSpPr>
            <p:nvPr/>
          </p:nvSpPr>
          <p:spPr bwMode="auto">
            <a:xfrm>
              <a:off x="3408" y="3696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32" name="Group 60"/>
            <p:cNvGrpSpPr>
              <a:grpSpLocks/>
            </p:cNvGrpSpPr>
            <p:nvPr/>
          </p:nvGrpSpPr>
          <p:grpSpPr bwMode="auto">
            <a:xfrm>
              <a:off x="3408" y="3264"/>
              <a:ext cx="1056" cy="818"/>
              <a:chOff x="1104" y="2400"/>
              <a:chExt cx="1056" cy="818"/>
            </a:xfrm>
          </p:grpSpPr>
          <p:sp>
            <p:nvSpPr>
              <p:cNvPr id="51" name="AutoShape 61"/>
              <p:cNvSpPr>
                <a:spLocks noChangeArrowheads="1"/>
              </p:cNvSpPr>
              <p:nvPr/>
            </p:nvSpPr>
            <p:spPr bwMode="auto">
              <a:xfrm rot="5400000">
                <a:off x="1223" y="2498"/>
                <a:ext cx="818" cy="622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C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62"/>
              <p:cNvSpPr txBox="1">
                <a:spLocks noChangeArrowheads="1"/>
              </p:cNvSpPr>
              <p:nvPr/>
            </p:nvSpPr>
            <p:spPr bwMode="auto">
              <a:xfrm>
                <a:off x="1104" y="2684"/>
                <a:ext cx="10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 dirty="0"/>
                  <a:t>socket</a:t>
                </a:r>
              </a:p>
            </p:txBody>
          </p:sp>
        </p:grpSp>
        <p:sp>
          <p:nvSpPr>
            <p:cNvPr id="33" name="AutoShape 63"/>
            <p:cNvSpPr>
              <a:spLocks noChangeArrowheads="1"/>
            </p:cNvSpPr>
            <p:nvPr/>
          </p:nvSpPr>
          <p:spPr bwMode="auto">
            <a:xfrm flipV="1">
              <a:off x="3024" y="3168"/>
              <a:ext cx="720" cy="816"/>
            </a:xfrm>
            <a:custGeom>
              <a:avLst/>
              <a:gdLst>
                <a:gd name="G0" fmla="+- 12427 0 0"/>
                <a:gd name="G1" fmla="+- 2302 0 0"/>
                <a:gd name="G2" fmla="+- 12158 0 2302"/>
                <a:gd name="G3" fmla="+- G2 0 2302"/>
                <a:gd name="G4" fmla="*/ G3 32768 32059"/>
                <a:gd name="G5" fmla="*/ G4 1 2"/>
                <a:gd name="G6" fmla="+- 21600 0 12427"/>
                <a:gd name="G7" fmla="*/ G6 2302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3861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2302"/>
                  </a:lnTo>
                  <a:cubicBezTo>
                    <a:pt x="5564" y="2302"/>
                    <a:pt x="0" y="6715"/>
                    <a:pt x="0" y="12158"/>
                  </a:cubicBezTo>
                  <a:lnTo>
                    <a:pt x="0" y="21600"/>
                  </a:lnTo>
                  <a:lnTo>
                    <a:pt x="7721" y="21600"/>
                  </a:lnTo>
                  <a:lnTo>
                    <a:pt x="7721" y="12158"/>
                  </a:lnTo>
                  <a:cubicBezTo>
                    <a:pt x="7721" y="10887"/>
                    <a:pt x="9828" y="9856"/>
                    <a:pt x="12427" y="9856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FFFF00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Text Box 64"/>
            <p:cNvSpPr txBox="1">
              <a:spLocks noChangeArrowheads="1"/>
            </p:cNvSpPr>
            <p:nvPr/>
          </p:nvSpPr>
          <p:spPr bwMode="auto">
            <a:xfrm>
              <a:off x="2928" y="3408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3</a:t>
              </a:r>
            </a:p>
          </p:txBody>
        </p:sp>
        <p:sp>
          <p:nvSpPr>
            <p:cNvPr id="35" name="Text Box 65"/>
            <p:cNvSpPr txBox="1">
              <a:spLocks noChangeArrowheads="1"/>
            </p:cNvSpPr>
            <p:nvPr/>
          </p:nvSpPr>
          <p:spPr bwMode="auto">
            <a:xfrm>
              <a:off x="3120" y="3456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2</a:t>
              </a:r>
            </a:p>
          </p:txBody>
        </p:sp>
        <p:sp>
          <p:nvSpPr>
            <p:cNvPr id="36" name="Text Box 66"/>
            <p:cNvSpPr txBox="1">
              <a:spLocks noChangeArrowheads="1"/>
            </p:cNvSpPr>
            <p:nvPr/>
          </p:nvSpPr>
          <p:spPr bwMode="auto">
            <a:xfrm>
              <a:off x="3312" y="3504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1</a:t>
              </a:r>
            </a:p>
          </p:txBody>
        </p:sp>
        <p:sp>
          <p:nvSpPr>
            <p:cNvPr id="37" name="Rectangle 67"/>
            <p:cNvSpPr>
              <a:spLocks noChangeArrowheads="1"/>
            </p:cNvSpPr>
            <p:nvPr/>
          </p:nvSpPr>
          <p:spPr bwMode="auto">
            <a:xfrm>
              <a:off x="4272" y="2928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68"/>
            <p:cNvSpPr>
              <a:spLocks noChangeArrowheads="1"/>
            </p:cNvSpPr>
            <p:nvPr/>
          </p:nvSpPr>
          <p:spPr bwMode="auto">
            <a:xfrm>
              <a:off x="4416" y="3264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Rectangle 69"/>
            <p:cNvSpPr>
              <a:spLocks noChangeArrowheads="1"/>
            </p:cNvSpPr>
            <p:nvPr/>
          </p:nvSpPr>
          <p:spPr bwMode="auto">
            <a:xfrm>
              <a:off x="4560" y="3552"/>
              <a:ext cx="96" cy="96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71"/>
            <p:cNvSpPr>
              <a:spLocks noChangeShapeType="1"/>
            </p:cNvSpPr>
            <p:nvPr/>
          </p:nvSpPr>
          <p:spPr bwMode="auto">
            <a:xfrm flipV="1">
              <a:off x="4272" y="3072"/>
              <a:ext cx="576" cy="5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72"/>
            <p:cNvSpPr txBox="1">
              <a:spLocks noChangeArrowheads="1"/>
            </p:cNvSpPr>
            <p:nvPr/>
          </p:nvSpPr>
          <p:spPr bwMode="auto">
            <a:xfrm>
              <a:off x="4848" y="2880"/>
              <a:ext cx="432" cy="308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D1</a:t>
              </a:r>
            </a:p>
          </p:txBody>
        </p:sp>
        <p:sp>
          <p:nvSpPr>
            <p:cNvPr id="42" name="Text Box 76"/>
            <p:cNvSpPr txBox="1">
              <a:spLocks noChangeArrowheads="1"/>
            </p:cNvSpPr>
            <p:nvPr/>
          </p:nvSpPr>
          <p:spPr bwMode="auto">
            <a:xfrm>
              <a:off x="4608" y="3888"/>
              <a:ext cx="432" cy="308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D3</a:t>
              </a:r>
            </a:p>
          </p:txBody>
        </p:sp>
        <p:sp>
          <p:nvSpPr>
            <p:cNvPr id="43" name="Text Box 77"/>
            <p:cNvSpPr txBox="1">
              <a:spLocks noChangeArrowheads="1"/>
            </p:cNvSpPr>
            <p:nvPr/>
          </p:nvSpPr>
          <p:spPr bwMode="auto">
            <a:xfrm>
              <a:off x="4992" y="3456"/>
              <a:ext cx="432" cy="308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/>
                <a:t>D2</a:t>
              </a:r>
            </a:p>
          </p:txBody>
        </p:sp>
        <p:sp>
          <p:nvSpPr>
            <p:cNvPr id="44" name="Freeform 78"/>
            <p:cNvSpPr>
              <a:spLocks/>
            </p:cNvSpPr>
            <p:nvPr/>
          </p:nvSpPr>
          <p:spPr bwMode="auto">
            <a:xfrm>
              <a:off x="4240" y="2976"/>
              <a:ext cx="512" cy="480"/>
            </a:xfrm>
            <a:custGeom>
              <a:avLst/>
              <a:gdLst>
                <a:gd name="T0" fmla="*/ 32 w 512"/>
                <a:gd name="T1" fmla="*/ 480 h 480"/>
                <a:gd name="T2" fmla="*/ 80 w 512"/>
                <a:gd name="T3" fmla="*/ 96 h 480"/>
                <a:gd name="T4" fmla="*/ 512 w 512"/>
                <a:gd name="T5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2" h="480">
                  <a:moveTo>
                    <a:pt x="32" y="480"/>
                  </a:moveTo>
                  <a:cubicBezTo>
                    <a:pt x="16" y="328"/>
                    <a:pt x="0" y="176"/>
                    <a:pt x="80" y="96"/>
                  </a:cubicBezTo>
                  <a:cubicBezTo>
                    <a:pt x="160" y="16"/>
                    <a:pt x="440" y="16"/>
                    <a:pt x="512" y="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sp>
          <p:nvSpPr>
            <p:cNvPr id="45" name="Line 79"/>
            <p:cNvSpPr>
              <a:spLocks noChangeShapeType="1"/>
            </p:cNvSpPr>
            <p:nvPr/>
          </p:nvSpPr>
          <p:spPr bwMode="auto">
            <a:xfrm>
              <a:off x="4320" y="3696"/>
              <a:ext cx="43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82"/>
            <p:cNvGrpSpPr>
              <a:grpSpLocks/>
            </p:cNvGrpSpPr>
            <p:nvPr/>
          </p:nvGrpSpPr>
          <p:grpSpPr bwMode="auto">
            <a:xfrm>
              <a:off x="4704" y="3600"/>
              <a:ext cx="144" cy="240"/>
              <a:chOff x="4704" y="3600"/>
              <a:chExt cx="144" cy="240"/>
            </a:xfrm>
          </p:grpSpPr>
          <p:sp>
            <p:nvSpPr>
              <p:cNvPr id="49" name="Line 80"/>
              <p:cNvSpPr>
                <a:spLocks noChangeShapeType="1"/>
              </p:cNvSpPr>
              <p:nvPr/>
            </p:nvSpPr>
            <p:spPr bwMode="auto">
              <a:xfrm>
                <a:off x="4704" y="3600"/>
                <a:ext cx="144" cy="240"/>
              </a:xfrm>
              <a:prstGeom prst="line">
                <a:avLst/>
              </a:prstGeom>
              <a:noFill/>
              <a:ln w="1270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Line 81"/>
              <p:cNvSpPr>
                <a:spLocks noChangeShapeType="1"/>
              </p:cNvSpPr>
              <p:nvPr/>
            </p:nvSpPr>
            <p:spPr bwMode="auto">
              <a:xfrm flipH="1">
                <a:off x="4704" y="3600"/>
                <a:ext cx="144" cy="240"/>
              </a:xfrm>
              <a:prstGeom prst="line">
                <a:avLst/>
              </a:prstGeom>
              <a:noFill/>
              <a:ln w="1270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Line 83"/>
            <p:cNvSpPr>
              <a:spLocks noChangeShapeType="1"/>
            </p:cNvSpPr>
            <p:nvPr/>
          </p:nvSpPr>
          <p:spPr bwMode="auto">
            <a:xfrm flipH="1" flipV="1">
              <a:off x="4272" y="3888"/>
              <a:ext cx="288" cy="19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sp>
          <p:nvSpPr>
            <p:cNvPr id="48" name="Rectangle 84"/>
            <p:cNvSpPr>
              <a:spLocks noChangeArrowheads="1"/>
            </p:cNvSpPr>
            <p:nvPr/>
          </p:nvSpPr>
          <p:spPr bwMode="auto">
            <a:xfrm>
              <a:off x="4368" y="4032"/>
              <a:ext cx="96" cy="96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852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-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Principles of Computer Applications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Browser, Web Server, Email, P2P Applications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is-IS" dirty="0">
                <a:solidFill>
                  <a:srgbClr val="FF0000"/>
                </a:solidFill>
              </a:rPr>
              <a:t>…</a:t>
            </a:r>
          </a:p>
          <a:p>
            <a:r>
              <a:rPr lang="is-IS" dirty="0"/>
              <a:t>Application Layer </a:t>
            </a:r>
            <a:r>
              <a:rPr lang="is-IS" dirty="0">
                <a:solidFill>
                  <a:srgbClr val="FF0000"/>
                </a:solidFill>
              </a:rPr>
              <a:t>(TCP – UDP Services)</a:t>
            </a:r>
            <a:r>
              <a:rPr lang="is-IS" dirty="0"/>
              <a:t> </a:t>
            </a:r>
            <a:r>
              <a:rPr lang="en-US" dirty="0"/>
              <a:t> </a:t>
            </a:r>
          </a:p>
          <a:p>
            <a:r>
              <a:rPr lang="en-US" dirty="0"/>
              <a:t>Web </a:t>
            </a:r>
            <a:r>
              <a:rPr lang="en-US" dirty="0">
                <a:solidFill>
                  <a:srgbClr val="FF0000"/>
                </a:solidFill>
              </a:rPr>
              <a:t>(Web Pages – Objects like html, jpeg, mp3,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is-IS" dirty="0">
                <a:solidFill>
                  <a:srgbClr val="FF0000"/>
                </a:solidFill>
              </a:rPr>
              <a:t>…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/>
          </a:p>
          <a:p>
            <a:r>
              <a:rPr lang="en-US" dirty="0"/>
              <a:t>HTTP </a:t>
            </a:r>
            <a:r>
              <a:rPr lang="en-US" dirty="0">
                <a:solidFill>
                  <a:srgbClr val="FF0000"/>
                </a:solidFill>
              </a:rPr>
              <a:t>(TCP connection, port-80, persistent &amp; non-persistent conn.), Request &amp; Response Message format, Cookies, Web caches, FTP, Port-21</a:t>
            </a:r>
            <a:endParaRPr lang="en-US" dirty="0"/>
          </a:p>
          <a:p>
            <a:r>
              <a:rPr lang="en-US" dirty="0"/>
              <a:t>E-mail </a:t>
            </a:r>
            <a:r>
              <a:rPr lang="en-US" dirty="0">
                <a:solidFill>
                  <a:srgbClr val="FF0000"/>
                </a:solidFill>
              </a:rPr>
              <a:t>(User agent, Mail Server, SMTP port - 25), POP3, IMAP</a:t>
            </a:r>
          </a:p>
          <a:p>
            <a:r>
              <a:rPr lang="en-US" dirty="0"/>
              <a:t>DNS </a:t>
            </a:r>
            <a:r>
              <a:rPr lang="en-US" dirty="0">
                <a:solidFill>
                  <a:srgbClr val="FF0000"/>
                </a:solidFill>
              </a:rPr>
              <a:t>(Domain names to IP Address), hierarchy structure</a:t>
            </a:r>
            <a:endParaRPr lang="en-US" dirty="0"/>
          </a:p>
          <a:p>
            <a:r>
              <a:rPr lang="en-US" dirty="0"/>
              <a:t>Socket programming with TCP and UDP </a:t>
            </a:r>
            <a:r>
              <a:rPr lang="en-US" dirty="0">
                <a:solidFill>
                  <a:srgbClr val="FF0000"/>
                </a:solidFill>
              </a:rPr>
              <a:t>(TCP – </a:t>
            </a:r>
            <a:r>
              <a:rPr lang="en-US" dirty="0" err="1">
                <a:solidFill>
                  <a:srgbClr val="FF0000"/>
                </a:solidFill>
              </a:rPr>
              <a:t>Sock_Stream</a:t>
            </a:r>
            <a:r>
              <a:rPr lang="en-US" dirty="0">
                <a:solidFill>
                  <a:srgbClr val="FF0000"/>
                </a:solidFill>
              </a:rPr>
              <a:t>, UDP – </a:t>
            </a:r>
            <a:r>
              <a:rPr lang="en-US" dirty="0" err="1">
                <a:solidFill>
                  <a:srgbClr val="FF0000"/>
                </a:solidFill>
              </a:rPr>
              <a:t>Sock_DGram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85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1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P2P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495800" y="1041569"/>
            <a:ext cx="4455600" cy="5181600"/>
          </a:xfrm>
        </p:spPr>
        <p:txBody>
          <a:bodyPr>
            <a:normAutofit/>
          </a:bodyPr>
          <a:lstStyle/>
          <a:p>
            <a:pPr algn="just"/>
            <a:r>
              <a:rPr lang="en-US" altLang="en-US" sz="2400" dirty="0">
                <a:ea typeface="ＭＳ Ｐゴシック" charset="-128"/>
              </a:rPr>
              <a:t>Peers (end systems) </a:t>
            </a:r>
            <a:r>
              <a:rPr lang="en-US" altLang="en-US" sz="2400" dirty="0">
                <a:solidFill>
                  <a:srgbClr val="FF0000"/>
                </a:solidFill>
                <a:ea typeface="ＭＳ Ｐゴシック" charset="-128"/>
              </a:rPr>
              <a:t>directly</a:t>
            </a:r>
            <a:r>
              <a:rPr lang="en-US" altLang="en-US" sz="2400" dirty="0">
                <a:ea typeface="ＭＳ Ｐゴシック" charset="-128"/>
              </a:rPr>
              <a:t> communicate.</a:t>
            </a:r>
          </a:p>
          <a:p>
            <a:pPr algn="just"/>
            <a:r>
              <a:rPr lang="en-US" altLang="en-US" sz="2400" dirty="0">
                <a:ea typeface="ＭＳ Ｐゴシック" charset="-128"/>
              </a:rPr>
              <a:t>Get peers request service from other peers, provide service to other peers.</a:t>
            </a:r>
          </a:p>
          <a:p>
            <a:pPr lvl="1" algn="just"/>
            <a:r>
              <a:rPr lang="en-US" altLang="en-US" sz="2200" dirty="0">
                <a:solidFill>
                  <a:srgbClr val="CC0000"/>
                </a:solidFill>
                <a:ea typeface="ＭＳ Ｐゴシック" charset="-128"/>
              </a:rPr>
              <a:t>Self Scalability – </a:t>
            </a:r>
            <a:r>
              <a:rPr lang="en-US" altLang="en-US" sz="2200" dirty="0">
                <a:ea typeface="ＭＳ Ｐゴシック" charset="-128"/>
              </a:rPr>
              <a:t>New peers bring new service capacity, as well as new service demands</a:t>
            </a:r>
            <a:r>
              <a:rPr lang="en-US" altLang="en-US" sz="2000" dirty="0">
                <a:ea typeface="ＭＳ Ｐゴシック" charset="-128"/>
              </a:rPr>
              <a:t>.</a:t>
            </a:r>
          </a:p>
          <a:p>
            <a:pPr algn="just"/>
            <a:r>
              <a:rPr lang="en-US" altLang="en-US" sz="2400" dirty="0">
                <a:ea typeface="ＭＳ Ｐゴシック" charset="-128"/>
              </a:rPr>
              <a:t>Peers are alternatingly connected and change IP addresses.</a:t>
            </a:r>
          </a:p>
          <a:p>
            <a:pPr lvl="1"/>
            <a:r>
              <a:rPr lang="en-US" altLang="en-US" sz="2200" dirty="0">
                <a:ea typeface="ＭＳ Ｐゴシック" charset="-128"/>
              </a:rPr>
              <a:t>Complex management</a:t>
            </a:r>
          </a:p>
          <a:p>
            <a:endParaRPr lang="en-US" dirty="0"/>
          </a:p>
        </p:txBody>
      </p:sp>
      <p:grpSp>
        <p:nvGrpSpPr>
          <p:cNvPr id="388" name="Group 566"/>
          <p:cNvGrpSpPr>
            <a:grpSpLocks/>
          </p:cNvGrpSpPr>
          <p:nvPr/>
        </p:nvGrpSpPr>
        <p:grpSpPr bwMode="auto">
          <a:xfrm>
            <a:off x="609600" y="1295400"/>
            <a:ext cx="3540125" cy="4545013"/>
            <a:chOff x="3277" y="974"/>
            <a:chExt cx="2230" cy="2863"/>
          </a:xfrm>
        </p:grpSpPr>
        <p:sp>
          <p:nvSpPr>
            <p:cNvPr id="771" name="Freeform 567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772" name="Group 568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1146" name="Rectangle 56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7" name="AutoShape 57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773" name="Freeform 571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4" name="Line 572"/>
            <p:cNvSpPr>
              <a:spLocks noChangeShapeType="1"/>
            </p:cNvSpPr>
            <p:nvPr/>
          </p:nvSpPr>
          <p:spPr bwMode="auto">
            <a:xfrm rot="-5400000">
              <a:off x="4924" y="3316"/>
              <a:ext cx="284" cy="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5" name="Line 573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6" name="Line 574"/>
            <p:cNvSpPr>
              <a:spLocks noChangeShapeType="1"/>
            </p:cNvSpPr>
            <p:nvPr/>
          </p:nvSpPr>
          <p:spPr bwMode="auto">
            <a:xfrm rot="16200000" flipH="1">
              <a:off x="5113" y="3192"/>
              <a:ext cx="90" cy="51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7" name="Line 576"/>
            <p:cNvSpPr>
              <a:spLocks noChangeShapeType="1"/>
            </p:cNvSpPr>
            <p:nvPr/>
          </p:nvSpPr>
          <p:spPr bwMode="auto">
            <a:xfrm>
              <a:off x="3843" y="3009"/>
              <a:ext cx="99" cy="8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8" name="Line 577"/>
            <p:cNvSpPr>
              <a:spLocks noChangeShapeType="1"/>
            </p:cNvSpPr>
            <p:nvPr/>
          </p:nvSpPr>
          <p:spPr bwMode="auto">
            <a:xfrm flipV="1">
              <a:off x="3680" y="3159"/>
              <a:ext cx="256" cy="6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9" name="Line 580"/>
            <p:cNvSpPr>
              <a:spLocks noChangeShapeType="1"/>
            </p:cNvSpPr>
            <p:nvPr/>
          </p:nvSpPr>
          <p:spPr bwMode="auto">
            <a:xfrm flipH="1">
              <a:off x="3948" y="3204"/>
              <a:ext cx="90" cy="11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0" name="Line 581"/>
            <p:cNvSpPr>
              <a:spLocks noChangeShapeType="1"/>
            </p:cNvSpPr>
            <p:nvPr/>
          </p:nvSpPr>
          <p:spPr bwMode="auto">
            <a:xfrm flipH="1" flipV="1">
              <a:off x="4146" y="3213"/>
              <a:ext cx="51" cy="1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1" name="Line 582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2" name="Line 584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3" name="Line 585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784" name="Group 586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1144" name="Picture 587" descr="access_point_stylized_small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5" name="Picture 588" descr="antenna_radiation_stylized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85" name="Freeform 589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6" name="Freeform 590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60286 w 765"/>
                <a:gd name="T1" fmla="*/ 4345 h 459"/>
                <a:gd name="T2" fmla="*/ 40854 w 765"/>
                <a:gd name="T3" fmla="*/ 30856 h 459"/>
                <a:gd name="T4" fmla="*/ 13667 w 765"/>
                <a:gd name="T5" fmla="*/ 43916 h 459"/>
                <a:gd name="T6" fmla="*/ 1953 w 765"/>
                <a:gd name="T7" fmla="*/ 147986 h 459"/>
                <a:gd name="T8" fmla="*/ 25562 w 765"/>
                <a:gd name="T9" fmla="*/ 195530 h 459"/>
                <a:gd name="T10" fmla="*/ 49138 w 765"/>
                <a:gd name="T11" fmla="*/ 187417 h 459"/>
                <a:gd name="T12" fmla="*/ 82940 w 765"/>
                <a:gd name="T13" fmla="*/ 195530 h 459"/>
                <a:gd name="T14" fmla="*/ 99250 w 765"/>
                <a:gd name="T15" fmla="*/ 190991 h 459"/>
                <a:gd name="T16" fmla="*/ 106833 w 765"/>
                <a:gd name="T17" fmla="*/ 163869 h 459"/>
                <a:gd name="T18" fmla="*/ 106646 w 765"/>
                <a:gd name="T19" fmla="*/ 69556 h 459"/>
                <a:gd name="T20" fmla="*/ 94120 w 765"/>
                <a:gd name="T21" fmla="*/ 15173 h 459"/>
                <a:gd name="T22" fmla="*/ 60286 w 765"/>
                <a:gd name="T23" fmla="*/ 4345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7" name="Line 591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8" name="Line 592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9" name="Line 593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0" name="Line 594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1" name="Line 595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2" name="Line 596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3" name="Line 597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4" name="Line 598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5" name="Line 599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6" name="Line 600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7" name="Line 601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8" name="Line 602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9" name="Line 603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0" name="Line 604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1" name="Line 605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2" name="Line 606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3" name="Line 607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04" name="Group 608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1127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8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9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0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1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2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3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4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5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6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7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8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9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0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1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2" name="Oval 624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143" name="Picture 625" descr="cell_tower_radiation_gray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05" name="Group 626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1118" name="Line 627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19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20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21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122" name="Group 631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1125" name="Freeform 6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26" name="Freeform 6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23" name="Line 634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4" name="Line 635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6" name="Group 636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111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1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1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113" name="Group 64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16" name="Freeform 6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17" name="Freeform 6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14" name="Line 64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15" name="Line 64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7" name="Group 645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110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0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10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105" name="Group 64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08" name="Freeform 6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09" name="Freeform 6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06" name="Line 65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07" name="Line 65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8" name="Group 654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109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9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9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97" name="Group 65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00" name="Freeform 6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01" name="Freeform 6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98" name="Line 66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9" name="Line 66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9" name="Group 663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108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8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8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89" name="Group 66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92" name="Freeform 6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93" name="Freeform 6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90" name="Line 67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1" name="Line 67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0" name="Group 672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107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7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8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81" name="Group 67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84" name="Freeform 67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85" name="Freeform 67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82" name="Line 67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83" name="Line 68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11" name="Line 681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12" name="Group 682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107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7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7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73" name="Group 68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76" name="Freeform 68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77" name="Freeform 68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74" name="Line 68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75" name="Line 69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3" name="Group 69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106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6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6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65" name="Group 69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68" name="Freeform 69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69" name="Freeform 69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66" name="Line 69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67" name="Line 69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4" name="Group 700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105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5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5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57" name="Group 70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60" name="Freeform 70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61" name="Freeform 70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58" name="Line 70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59" name="Line 70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5" name="Group 709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104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4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4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49" name="Group 71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52" name="Freeform 71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53" name="Freeform 71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50" name="Line 71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51" name="Line 71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6" name="Group 718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103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3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4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41" name="Group 72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44" name="Freeform 72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45" name="Freeform 72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42" name="Line 72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3" name="Line 72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7" name="Group 727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103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3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sp>
            <p:nvSpPr>
              <p:cNvPr id="103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-128"/>
                </a:endParaRPr>
              </a:p>
            </p:txBody>
          </p:sp>
          <p:grpSp>
            <p:nvGrpSpPr>
              <p:cNvPr id="1033" name="Group 73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36" name="Freeform 7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37" name="Freeform 7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34" name="Line 73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5" name="Line 73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8" name="Group 736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1016" name="Group 737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018" name="Freeform 738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9" name="Freeform 739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0" name="Freeform 740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1" name="Freeform 741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2" name="Freeform 742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3" name="Freeform 743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4" name="Freeform 744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5" name="Freeform 745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6" name="Freeform 746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7" name="Freeform 747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8" name="Freeform 748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9" name="Freeform 749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017" name="Picture 750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9" name="Group 751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1002" name="Group 752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004" name="Freeform 753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5" name="Freeform 754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6" name="Freeform 755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7" name="Freeform 756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8" name="Freeform 757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9" name="Freeform 758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0" name="Freeform 759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1" name="Freeform 760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2" name="Freeform 761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3" name="Freeform 762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4" name="Freeform 763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5" name="Freeform 764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003" name="Picture 765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0" name="Line 766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21" name="Group 767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1000" name="Picture 7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1" name="Freeform 7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2" name="Group 770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998" name="Picture 7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9" name="Freeform 7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3" name="Group 773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996" name="Picture 7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7" name="Freeform 7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4" name="Group 776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994" name="Picture 7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5" name="Freeform 7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pic>
          <p:nvPicPr>
            <p:cNvPr id="825" name="Picture 779" descr="car_icon_small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26" name="Group 780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992" name="Picture 781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" name="Picture 782" descr="antenna_radiation_stylized"/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27" name="Group 783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960" name="Freeform 7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1" name="Rectangle 7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2" name="Freeform 7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4" name="Rectangle 7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65" name="Group 7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90" name="AutoShape 7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91" name="AutoShape 7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66" name="Rectangle 7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67" name="Group 7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88" name="AutoShape 7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9" name="AutoShape 7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68" name="Rectangle 7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9" name="Rectangle 7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70" name="Group 7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86" name="AutoShape 7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7" name="AutoShape 8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71" name="Freeform 8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72" name="Group 8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84" name="AutoShape 8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85" name="AutoShape 8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73" name="Rectangle 8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4" name="Freeform 8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5" name="Freeform 8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6" name="Oval 8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7" name="Freeform 8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8" name="AutoShape 8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9" name="AutoShape 8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0" name="Oval 8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1" name="Oval 8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2" name="Oval 8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83" name="Rectangle 8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8" name="Group 816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928" name="Freeform 81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9" name="Rectangle 818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0" name="Freeform 81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1" name="Freeform 82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2" name="Rectangle 821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33" name="Group 82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58" name="AutoShape 823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59" name="AutoShape 824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34" name="Rectangle 825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35" name="Group 82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56" name="AutoShape 827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57" name="AutoShape 828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36" name="Rectangle 829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7" name="Rectangle 830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38" name="Group 83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54" name="AutoShape 832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55" name="AutoShape 833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39" name="Freeform 83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40" name="Group 83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52" name="AutoShape 836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53" name="AutoShape 837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41" name="Rectangle 838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2" name="Freeform 83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3" name="Freeform 84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4" name="Oval 841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5" name="Freeform 84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6" name="AutoShape 843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7" name="AutoShape 844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8" name="Oval 845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9" name="Oval 846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0" name="Oval 847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1" name="Rectangle 848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9" name="Group 849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905" name="Picture 850" descr="antenna_stylized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6" name="Picture 851" descr="laptop_keyboard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7" name="Freeform 85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908" name="Picture 853" descr="screen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9" name="Freeform 85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0" name="Freeform 85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1" name="Freeform 85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2" name="Freeform 85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3" name="Freeform 85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4" name="Freeform 85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15" name="Group 86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22" name="Freeform 86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3" name="Freeform 86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4" name="Freeform 86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5" name="Freeform 86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6" name="Freeform 86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7" name="Freeform 86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16" name="Freeform 86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7" name="Freeform 86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8" name="Freeform 86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9" name="Freeform 87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0" name="Freeform 87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1" name="Freeform 87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0" name="Group 873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882" name="Picture 874" descr="antenna_stylized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3" name="Picture 875" descr="laptop_keyboard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4" name="Freeform 87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85" name="Picture 877" descr="screen"/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6" name="Freeform 87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7" name="Freeform 87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8" name="Freeform 88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9" name="Freeform 88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0" name="Freeform 88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1" name="Freeform 88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92" name="Group 88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99" name="Freeform 88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0" name="Freeform 88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1" name="Freeform 88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2" name="Freeform 88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3" name="Freeform 88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4" name="Freeform 89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3" name="Freeform 89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4" name="Freeform 89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5" name="Freeform 89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6" name="Freeform 89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7" name="Freeform 89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8" name="Freeform 89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1" name="Group 897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859" name="Picture 898" descr="antenna_stylized"/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0" name="Picture 899" descr="laptop_keyboard"/>
              <p:cNvPicPr>
                <a:picLocks noChangeAspect="1" noChangeArrowheads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1" name="Freeform 90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62" name="Picture 901" descr="screen"/>
              <p:cNvPicPr>
                <a:picLocks noChangeAspect="1" noChangeArrowheads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3" name="Freeform 90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4" name="Freeform 90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5" name="Freeform 90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6" name="Freeform 90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7" name="Freeform 90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8" name="Freeform 90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69" name="Group 90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76" name="Freeform 90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7" name="Freeform 91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8" name="Freeform 91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9" name="Freeform 91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80" name="Freeform 91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81" name="Freeform 91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70" name="Freeform 91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1" name="Freeform 91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2" name="Freeform 91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3" name="Freeform 91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4" name="Freeform 91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5" name="Freeform 92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2" name="Group 921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857" name="Picture 92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8" name="Freeform 92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3" name="Group 924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834" name="Picture 925" descr="antenna_stylized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35" name="Picture 926" descr="laptop_keyboard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6" name="Freeform 92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37" name="Picture 928" descr="screen"/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8" name="Freeform 92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39" name="Freeform 93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0" name="Freeform 93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1" name="Freeform 93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2" name="Freeform 93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3" name="Freeform 93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44" name="Group 93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51" name="Freeform 93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2" name="Freeform 93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3" name="Freeform 93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4" name="Freeform 93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5" name="Freeform 94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6" name="Freeform 94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0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45" name="Freeform 94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6" name="Freeform 94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7" name="Freeform 94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8" name="Freeform 94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9" name="Freeform 94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0" name="Freeform 94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1148" name="Line 1034"/>
          <p:cNvSpPr>
            <a:spLocks noChangeShapeType="1"/>
          </p:cNvSpPr>
          <p:nvPr/>
        </p:nvSpPr>
        <p:spPr bwMode="auto">
          <a:xfrm flipH="1">
            <a:off x="1628775" y="1601788"/>
            <a:ext cx="503237" cy="138906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49" name="Line 1035"/>
          <p:cNvSpPr>
            <a:spLocks noChangeShapeType="1"/>
          </p:cNvSpPr>
          <p:nvPr/>
        </p:nvSpPr>
        <p:spPr bwMode="auto">
          <a:xfrm>
            <a:off x="973137" y="2187575"/>
            <a:ext cx="238125" cy="25685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50" name="Line 1036"/>
          <p:cNvSpPr>
            <a:spLocks noChangeShapeType="1"/>
          </p:cNvSpPr>
          <p:nvPr/>
        </p:nvSpPr>
        <p:spPr bwMode="auto">
          <a:xfrm>
            <a:off x="1682750" y="3330575"/>
            <a:ext cx="1198562" cy="19970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51" name="Text Box 1037"/>
          <p:cNvSpPr txBox="1">
            <a:spLocks noChangeArrowheads="1"/>
          </p:cNvSpPr>
          <p:nvPr/>
        </p:nvSpPr>
        <p:spPr bwMode="auto">
          <a:xfrm>
            <a:off x="2539897" y="1361813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Peer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1152" name="Text Box 1037"/>
          <p:cNvSpPr txBox="1">
            <a:spLocks noChangeArrowheads="1"/>
          </p:cNvSpPr>
          <p:nvPr/>
        </p:nvSpPr>
        <p:spPr bwMode="auto">
          <a:xfrm>
            <a:off x="370298" y="4917840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Peer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1153" name="Text Box 1037"/>
          <p:cNvSpPr txBox="1">
            <a:spLocks noChangeArrowheads="1"/>
          </p:cNvSpPr>
          <p:nvPr/>
        </p:nvSpPr>
        <p:spPr bwMode="auto">
          <a:xfrm>
            <a:off x="2396456" y="5624223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Peer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672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" grpId="0" animBg="1"/>
      <p:bldP spid="1149" grpId="0" animBg="1"/>
      <p:bldP spid="1150" grpId="0" animBg="1"/>
      <p:bldP spid="1151" grpId="0"/>
      <p:bldP spid="1152" grpId="0"/>
      <p:bldP spid="11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0" y="4129355"/>
            <a:ext cx="4462122" cy="2286000"/>
            <a:chOff x="-4114800" y="4051439"/>
            <a:chExt cx="4997577" cy="2619375"/>
          </a:xfrm>
        </p:grpSpPr>
        <p:pic>
          <p:nvPicPr>
            <p:cNvPr id="1032" name="Picture 8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0190" y="4051439"/>
              <a:ext cx="3543300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-121512" y="4057235"/>
              <a:ext cx="1004289" cy="340519"/>
            </a:xfrm>
            <a:prstGeom prst="wedgeRoundRectCallout">
              <a:avLst>
                <a:gd name="adj1" fmla="val -46630"/>
                <a:gd name="adj2" fmla="val 116206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/>
                <a:t>Process P2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4114800" y="4227495"/>
              <a:ext cx="1004289" cy="340519"/>
            </a:xfrm>
            <a:prstGeom prst="wedgeRoundRectCallout">
              <a:avLst>
                <a:gd name="adj1" fmla="val 67181"/>
                <a:gd name="adj2" fmla="val 120682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/>
                <a:t>Process P1</a:t>
              </a: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02652" y="5040052"/>
            <a:ext cx="349586" cy="23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0600" y="5620663"/>
            <a:ext cx="349586" cy="23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Communicating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sz="2000" dirty="0">
                <a:latin typeface="+mn-lt"/>
              </a:rPr>
              <a:t>What is Process?</a:t>
            </a:r>
          </a:p>
          <a:p>
            <a:pPr lvl="0"/>
            <a:r>
              <a:rPr lang="en-IN" sz="2000" dirty="0">
                <a:latin typeface="+mn-lt"/>
              </a:rPr>
              <a:t>A process is an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instance of a program </a:t>
            </a:r>
            <a:r>
              <a:rPr lang="en-IN" sz="2000" dirty="0">
                <a:latin typeface="+mn-lt"/>
              </a:rPr>
              <a:t>running in a computer.</a:t>
            </a:r>
          </a:p>
          <a:p>
            <a:pPr lvl="0"/>
            <a:r>
              <a:rPr lang="en-IN" sz="2000" dirty="0">
                <a:latin typeface="+mn-lt"/>
              </a:rPr>
              <a:t>We can say that process is </a:t>
            </a:r>
            <a:r>
              <a:rPr lang="en-IN" sz="2000" dirty="0">
                <a:solidFill>
                  <a:srgbClr val="C00000"/>
                </a:solidFill>
                <a:latin typeface="+mn-lt"/>
              </a:rPr>
              <a:t>program</a:t>
            </a:r>
            <a:r>
              <a:rPr lang="en-IN" sz="2000" dirty="0">
                <a:latin typeface="+mn-lt"/>
              </a:rPr>
              <a:t> under execution.</a:t>
            </a:r>
            <a:endParaRPr lang="en-US" sz="2000" dirty="0">
              <a:latin typeface="+mn-lt"/>
            </a:endParaRPr>
          </a:p>
          <a:p>
            <a:pPr algn="just"/>
            <a:r>
              <a:rPr lang="en-US" altLang="en-US" sz="2000" dirty="0">
                <a:latin typeface="+mn-lt"/>
                <a:ea typeface="ＭＳ Ｐゴシック" charset="-128"/>
              </a:rPr>
              <a:t>Within same host, two processes communicate using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  <a:ea typeface="ＭＳ Ｐゴシック" charset="-128"/>
              </a:rPr>
              <a:t>inter-process communication (IPC).</a:t>
            </a:r>
          </a:p>
          <a:p>
            <a:r>
              <a:rPr lang="en-US" altLang="en-US" sz="2000" dirty="0">
                <a:latin typeface="+mn-lt"/>
                <a:ea typeface="ＭＳ Ｐゴシック" charset="-128"/>
              </a:rPr>
              <a:t>Process in different hosts communicate by exchanging </a:t>
            </a:r>
            <a:r>
              <a:rPr lang="en-US" altLang="en-US" sz="2000" dirty="0">
                <a:solidFill>
                  <a:srgbClr val="C00000"/>
                </a:solidFill>
                <a:latin typeface="+mn-lt"/>
                <a:ea typeface="ＭＳ Ｐゴシック" charset="-128"/>
              </a:rPr>
              <a:t>messages</a:t>
            </a:r>
            <a:r>
              <a:rPr lang="en-US" altLang="en-US" sz="2000" dirty="0">
                <a:solidFill>
                  <a:srgbClr val="CC0000"/>
                </a:solidFill>
                <a:latin typeface="+mn-lt"/>
                <a:ea typeface="ＭＳ Ｐゴシック" charset="-128"/>
              </a:rPr>
              <a:t>.</a:t>
            </a:r>
          </a:p>
          <a:p>
            <a:r>
              <a:rPr lang="en-US" sz="2000" dirty="0">
                <a:solidFill>
                  <a:srgbClr val="C00000"/>
                </a:solidFill>
                <a:latin typeface="+mn-lt"/>
              </a:rPr>
              <a:t>Client p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rocess: </a:t>
            </a:r>
            <a:r>
              <a:rPr lang="en-US" sz="2000" dirty="0">
                <a:latin typeface="+mn-lt"/>
              </a:rPr>
              <a:t>A process that initiates communication.</a:t>
            </a:r>
          </a:p>
          <a:p>
            <a:r>
              <a:rPr lang="en-US" sz="2000" dirty="0">
                <a:solidFill>
                  <a:srgbClr val="C00000"/>
                </a:solidFill>
                <a:latin typeface="+mn-lt"/>
              </a:rPr>
              <a:t>Server p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rocess: </a:t>
            </a:r>
            <a:r>
              <a:rPr lang="en-US" sz="2000" dirty="0">
                <a:latin typeface="+mn-lt"/>
              </a:rPr>
              <a:t>A process that waits to be contacted.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2" name="C Program" descr="Image result for c program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4975" y="2369339"/>
            <a:ext cx="6473625" cy="404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IPC"/>
          <p:cNvGrpSpPr/>
          <p:nvPr/>
        </p:nvGrpSpPr>
        <p:grpSpPr>
          <a:xfrm>
            <a:off x="2495550" y="3048000"/>
            <a:ext cx="4514850" cy="3390900"/>
            <a:chOff x="573473" y="2170140"/>
            <a:chExt cx="4514850" cy="3390900"/>
          </a:xfrm>
        </p:grpSpPr>
        <p:pic>
          <p:nvPicPr>
            <p:cNvPr id="1030" name="IPC1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3" y="2170140"/>
              <a:ext cx="45148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IPC" descr="Related image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746072"/>
              <a:ext cx="2819399" cy="116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71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00578E-6 L 0.12031 0.029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14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76 0.00069 L -0.17152 -0.0097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96286" y="3906025"/>
            <a:ext cx="2606675" cy="2353563"/>
            <a:chOff x="5396286" y="3906025"/>
            <a:chExt cx="2606675" cy="2353563"/>
          </a:xfrm>
        </p:grpSpPr>
        <p:sp>
          <p:nvSpPr>
            <p:cNvPr id="220" name="Freeform 66"/>
            <p:cNvSpPr>
              <a:spLocks/>
            </p:cNvSpPr>
            <p:nvPr/>
          </p:nvSpPr>
          <p:spPr bwMode="auto">
            <a:xfrm>
              <a:off x="6752011" y="3915550"/>
              <a:ext cx="736600" cy="1998662"/>
            </a:xfrm>
            <a:custGeom>
              <a:avLst/>
              <a:gdLst>
                <a:gd name="T0" fmla="*/ 2147483647 w 464"/>
                <a:gd name="T1" fmla="*/ 2147483647 h 1259"/>
                <a:gd name="T2" fmla="*/ 0 w 464"/>
                <a:gd name="T3" fmla="*/ 0 h 1259"/>
                <a:gd name="T4" fmla="*/ 2147483647 w 464"/>
                <a:gd name="T5" fmla="*/ 2147483647 h 1259"/>
                <a:gd name="T6" fmla="*/ 2147483647 w 464"/>
                <a:gd name="T7" fmla="*/ 2147483647 h 1259"/>
                <a:gd name="T8" fmla="*/ 2147483647 w 464"/>
                <a:gd name="T9" fmla="*/ 2147483647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4" name="Rectangle 23"/>
            <p:cNvSpPr>
              <a:spLocks noChangeArrowheads="1"/>
            </p:cNvSpPr>
            <p:nvPr/>
          </p:nvSpPr>
          <p:spPr bwMode="auto">
            <a:xfrm>
              <a:off x="5477248" y="3906025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45" name="Rectangle 24"/>
            <p:cNvSpPr>
              <a:spLocks noChangeArrowheads="1"/>
            </p:cNvSpPr>
            <p:nvPr/>
          </p:nvSpPr>
          <p:spPr bwMode="auto">
            <a:xfrm>
              <a:off x="5439148" y="3960000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46" name="Line 25"/>
            <p:cNvSpPr>
              <a:spLocks noChangeShapeType="1"/>
            </p:cNvSpPr>
            <p:nvPr/>
          </p:nvSpPr>
          <p:spPr bwMode="auto">
            <a:xfrm>
              <a:off x="5448673" y="472041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7" name="Text Box 26"/>
            <p:cNvSpPr txBox="1">
              <a:spLocks noChangeArrowheads="1"/>
            </p:cNvSpPr>
            <p:nvPr/>
          </p:nvSpPr>
          <p:spPr bwMode="auto">
            <a:xfrm>
              <a:off x="5405811" y="4702950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248" name="Line 27"/>
            <p:cNvSpPr>
              <a:spLocks noChangeShapeType="1"/>
            </p:cNvSpPr>
            <p:nvPr/>
          </p:nvSpPr>
          <p:spPr bwMode="auto">
            <a:xfrm>
              <a:off x="5456611" y="504108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9" name="Line 28"/>
            <p:cNvSpPr>
              <a:spLocks noChangeShapeType="1"/>
            </p:cNvSpPr>
            <p:nvPr/>
          </p:nvSpPr>
          <p:spPr bwMode="auto">
            <a:xfrm>
              <a:off x="5442323" y="535065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0" name="Line 29"/>
            <p:cNvSpPr>
              <a:spLocks noChangeShapeType="1"/>
            </p:cNvSpPr>
            <p:nvPr/>
          </p:nvSpPr>
          <p:spPr bwMode="auto">
            <a:xfrm>
              <a:off x="5442323" y="563640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1" name="Text Box 26"/>
            <p:cNvSpPr txBox="1">
              <a:spLocks noChangeArrowheads="1"/>
            </p:cNvSpPr>
            <p:nvPr/>
          </p:nvSpPr>
          <p:spPr bwMode="auto">
            <a:xfrm>
              <a:off x="5440736" y="3950475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252" name="Text Box 26"/>
            <p:cNvSpPr txBox="1">
              <a:spLocks noChangeArrowheads="1"/>
            </p:cNvSpPr>
            <p:nvPr/>
          </p:nvSpPr>
          <p:spPr bwMode="auto">
            <a:xfrm>
              <a:off x="5396286" y="5607825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253" name="Text Box 26"/>
            <p:cNvSpPr txBox="1">
              <a:spLocks noChangeArrowheads="1"/>
            </p:cNvSpPr>
            <p:nvPr/>
          </p:nvSpPr>
          <p:spPr bwMode="auto">
            <a:xfrm>
              <a:off x="5415336" y="5322075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254" name="Text Box 26"/>
            <p:cNvSpPr txBox="1">
              <a:spLocks noChangeArrowheads="1"/>
            </p:cNvSpPr>
            <p:nvPr/>
          </p:nvSpPr>
          <p:spPr bwMode="auto">
            <a:xfrm>
              <a:off x="5405811" y="5026800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grpSp>
          <p:nvGrpSpPr>
            <p:cNvPr id="270" name="Group 99"/>
            <p:cNvGrpSpPr>
              <a:grpSpLocks/>
            </p:cNvGrpSpPr>
            <p:nvPr/>
          </p:nvGrpSpPr>
          <p:grpSpPr bwMode="auto">
            <a:xfrm flipH="1">
              <a:off x="7283823" y="5486476"/>
              <a:ext cx="719138" cy="773112"/>
              <a:chOff x="-44" y="1472"/>
              <a:chExt cx="981" cy="1105"/>
            </a:xfrm>
          </p:grpSpPr>
          <p:pic>
            <p:nvPicPr>
              <p:cNvPr id="271" name="Picture 1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2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2" name="Freeform 101"/>
              <p:cNvSpPr>
                <a:spLocks/>
              </p:cNvSpPr>
              <p:nvPr/>
            </p:nvSpPr>
            <p:spPr bwMode="auto">
              <a:xfrm flipH="1">
                <a:off x="374" y="1581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87748" y="3934600"/>
            <a:ext cx="2524125" cy="2130425"/>
            <a:chOff x="587748" y="3934600"/>
            <a:chExt cx="2524125" cy="2130425"/>
          </a:xfrm>
        </p:grpSpPr>
        <p:sp>
          <p:nvSpPr>
            <p:cNvPr id="226" name="Freeform 45"/>
            <p:cNvSpPr>
              <a:spLocks/>
            </p:cNvSpPr>
            <p:nvPr/>
          </p:nvSpPr>
          <p:spPr bwMode="auto">
            <a:xfrm>
              <a:off x="1011611" y="3979050"/>
              <a:ext cx="758825" cy="1997075"/>
            </a:xfrm>
            <a:custGeom>
              <a:avLst/>
              <a:gdLst>
                <a:gd name="T0" fmla="*/ 0 w 478"/>
                <a:gd name="T1" fmla="*/ 2147483647 h 1258"/>
                <a:gd name="T2" fmla="*/ 2147483647 w 478"/>
                <a:gd name="T3" fmla="*/ 0 h 1258"/>
                <a:gd name="T4" fmla="*/ 2147483647 w 478"/>
                <a:gd name="T5" fmla="*/ 2147483647 h 1258"/>
                <a:gd name="T6" fmla="*/ 2147483647 w 478"/>
                <a:gd name="T7" fmla="*/ 2147483647 h 1258"/>
                <a:gd name="T8" fmla="*/ 0 w 478"/>
                <a:gd name="T9" fmla="*/ 2147483647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27" name="Rectangle 23"/>
            <p:cNvSpPr>
              <a:spLocks noChangeArrowheads="1"/>
            </p:cNvSpPr>
            <p:nvPr/>
          </p:nvSpPr>
          <p:spPr bwMode="auto">
            <a:xfrm>
              <a:off x="1814886" y="3934600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28" name="Rectangle 24"/>
            <p:cNvSpPr>
              <a:spLocks noChangeArrowheads="1"/>
            </p:cNvSpPr>
            <p:nvPr/>
          </p:nvSpPr>
          <p:spPr bwMode="auto">
            <a:xfrm>
              <a:off x="1776786" y="3988575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29" name="Line 25"/>
            <p:cNvSpPr>
              <a:spLocks noChangeShapeType="1"/>
            </p:cNvSpPr>
            <p:nvPr/>
          </p:nvSpPr>
          <p:spPr bwMode="auto">
            <a:xfrm>
              <a:off x="1786311" y="474898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0" name="Text Box 26"/>
            <p:cNvSpPr txBox="1">
              <a:spLocks noChangeArrowheads="1"/>
            </p:cNvSpPr>
            <p:nvPr/>
          </p:nvSpPr>
          <p:spPr bwMode="auto">
            <a:xfrm>
              <a:off x="1743448" y="4731525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231" name="Line 27"/>
            <p:cNvSpPr>
              <a:spLocks noChangeShapeType="1"/>
            </p:cNvSpPr>
            <p:nvPr/>
          </p:nvSpPr>
          <p:spPr bwMode="auto">
            <a:xfrm>
              <a:off x="1794248" y="506966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2" name="Line 28"/>
            <p:cNvSpPr>
              <a:spLocks noChangeShapeType="1"/>
            </p:cNvSpPr>
            <p:nvPr/>
          </p:nvSpPr>
          <p:spPr bwMode="auto">
            <a:xfrm>
              <a:off x="1779961" y="53792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3" name="Line 29"/>
            <p:cNvSpPr>
              <a:spLocks noChangeShapeType="1"/>
            </p:cNvSpPr>
            <p:nvPr/>
          </p:nvSpPr>
          <p:spPr bwMode="auto">
            <a:xfrm>
              <a:off x="1779961" y="566497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4" name="Text Box 26"/>
            <p:cNvSpPr txBox="1">
              <a:spLocks noChangeArrowheads="1"/>
            </p:cNvSpPr>
            <p:nvPr/>
          </p:nvSpPr>
          <p:spPr bwMode="auto">
            <a:xfrm>
              <a:off x="1778373" y="3979050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235" name="Text Box 26"/>
            <p:cNvSpPr txBox="1">
              <a:spLocks noChangeArrowheads="1"/>
            </p:cNvSpPr>
            <p:nvPr/>
          </p:nvSpPr>
          <p:spPr bwMode="auto">
            <a:xfrm>
              <a:off x="1733923" y="5636400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236" name="Text Box 26"/>
            <p:cNvSpPr txBox="1">
              <a:spLocks noChangeArrowheads="1"/>
            </p:cNvSpPr>
            <p:nvPr/>
          </p:nvSpPr>
          <p:spPr bwMode="auto">
            <a:xfrm>
              <a:off x="1752973" y="5350650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237" name="Text Box 26"/>
            <p:cNvSpPr txBox="1">
              <a:spLocks noChangeArrowheads="1"/>
            </p:cNvSpPr>
            <p:nvPr/>
          </p:nvSpPr>
          <p:spPr bwMode="auto">
            <a:xfrm>
              <a:off x="1743448" y="5055375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grpSp>
          <p:nvGrpSpPr>
            <p:cNvPr id="267" name="Group 96"/>
            <p:cNvGrpSpPr>
              <a:grpSpLocks/>
            </p:cNvGrpSpPr>
            <p:nvPr/>
          </p:nvGrpSpPr>
          <p:grpSpPr bwMode="auto">
            <a:xfrm>
              <a:off x="587748" y="5291912"/>
              <a:ext cx="719138" cy="773113"/>
              <a:chOff x="-44" y="1473"/>
              <a:chExt cx="981" cy="1105"/>
            </a:xfrm>
          </p:grpSpPr>
          <p:pic>
            <p:nvPicPr>
              <p:cNvPr id="268" name="Picture 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9" name="Freeform 9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process sends messages into, and receives messages from; the network through a software interface called a </a:t>
            </a:r>
            <a:r>
              <a:rPr lang="en-IN" dirty="0">
                <a:solidFill>
                  <a:srgbClr val="C00000"/>
                </a:solidFill>
              </a:rPr>
              <a:t>socket</a:t>
            </a:r>
            <a:r>
              <a:rPr lang="en-IN" dirty="0"/>
              <a:t>.</a:t>
            </a:r>
            <a:endParaRPr lang="en-US" altLang="en-US" dirty="0">
              <a:latin typeface="Gill Sans MT" charset="0"/>
              <a:ea typeface="ＭＳ Ｐゴシック" charset="-128"/>
            </a:endParaRPr>
          </a:p>
          <a:p>
            <a:r>
              <a:rPr lang="en-IN" dirty="0"/>
              <a:t>A process is similar to a </a:t>
            </a:r>
            <a:r>
              <a:rPr lang="en-IN" dirty="0">
                <a:solidFill>
                  <a:srgbClr val="C00000"/>
                </a:solidFill>
              </a:rPr>
              <a:t>house</a:t>
            </a:r>
            <a:r>
              <a:rPr lang="en-IN" dirty="0"/>
              <a:t> and its socket is similar to its </a:t>
            </a:r>
            <a:r>
              <a:rPr lang="en-IN" dirty="0">
                <a:solidFill>
                  <a:srgbClr val="C00000"/>
                </a:solidFill>
              </a:rPr>
              <a:t>door</a:t>
            </a:r>
            <a:r>
              <a:rPr lang="en-IN" dirty="0"/>
              <a:t>. 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Sending process passes message out door.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Sending process relies on transport infrastructure on other side of door to deliver message to socket at receiving process.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832598" y="3999687"/>
            <a:ext cx="917575" cy="406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7"/>
          <p:cNvSpPr>
            <a:spLocks/>
          </p:cNvSpPr>
          <p:nvPr/>
        </p:nvSpPr>
        <p:spPr bwMode="auto">
          <a:xfrm>
            <a:off x="3437311" y="5212537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2" name="Text Box 51"/>
          <p:cNvSpPr txBox="1">
            <a:spLocks noChangeArrowheads="1"/>
          </p:cNvSpPr>
          <p:nvPr/>
        </p:nvSpPr>
        <p:spPr bwMode="auto">
          <a:xfrm>
            <a:off x="3875461" y="5344300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Internet</a:t>
            </a:r>
          </a:p>
        </p:txBody>
      </p:sp>
      <p:sp>
        <p:nvSpPr>
          <p:cNvPr id="223" name="Line 52"/>
          <p:cNvSpPr>
            <a:spLocks noChangeShapeType="1"/>
          </p:cNvSpPr>
          <p:nvPr/>
        </p:nvSpPr>
        <p:spPr bwMode="auto">
          <a:xfrm>
            <a:off x="3196011" y="5755462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225" name="Text Box 56"/>
          <p:cNvSpPr txBox="1">
            <a:spLocks noChangeArrowheads="1"/>
          </p:cNvSpPr>
          <p:nvPr/>
        </p:nvSpPr>
        <p:spPr bwMode="auto">
          <a:xfrm>
            <a:off x="7194923" y="4080650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controlled by</a:t>
            </a:r>
          </a:p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app developer</a:t>
            </a:r>
          </a:p>
        </p:txBody>
      </p:sp>
      <p:sp>
        <p:nvSpPr>
          <p:cNvPr id="238" name="Oval 57"/>
          <p:cNvSpPr>
            <a:spLocks noChangeArrowheads="1"/>
          </p:cNvSpPr>
          <p:nvPr/>
        </p:nvSpPr>
        <p:spPr bwMode="auto">
          <a:xfrm>
            <a:off x="1911723" y="4253687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process</a:t>
            </a:r>
          </a:p>
        </p:txBody>
      </p:sp>
      <p:grpSp>
        <p:nvGrpSpPr>
          <p:cNvPr id="239" name="Group 58"/>
          <p:cNvGrpSpPr>
            <a:grpSpLocks/>
          </p:cNvGrpSpPr>
          <p:nvPr/>
        </p:nvGrpSpPr>
        <p:grpSpPr bwMode="auto">
          <a:xfrm>
            <a:off x="2159373" y="4614050"/>
            <a:ext cx="546100" cy="225425"/>
            <a:chOff x="1287" y="2524"/>
            <a:chExt cx="260" cy="100"/>
          </a:xfrm>
        </p:grpSpPr>
        <p:sp>
          <p:nvSpPr>
            <p:cNvPr id="240" name="Rectangle 59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1" name="Rectangle 60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2" name="Rectangle 61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3" name="Rectangle 62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255" name="Oval 78"/>
          <p:cNvSpPr>
            <a:spLocks noChangeArrowheads="1"/>
          </p:cNvSpPr>
          <p:nvPr/>
        </p:nvSpPr>
        <p:spPr bwMode="auto">
          <a:xfrm>
            <a:off x="5574086" y="4225112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process</a:t>
            </a:r>
          </a:p>
        </p:txBody>
      </p:sp>
      <p:grpSp>
        <p:nvGrpSpPr>
          <p:cNvPr id="256" name="Group 79"/>
          <p:cNvGrpSpPr>
            <a:grpSpLocks/>
          </p:cNvGrpSpPr>
          <p:nvPr/>
        </p:nvGrpSpPr>
        <p:grpSpPr bwMode="auto">
          <a:xfrm>
            <a:off x="5821736" y="4585475"/>
            <a:ext cx="546100" cy="225425"/>
            <a:chOff x="1287" y="2524"/>
            <a:chExt cx="260" cy="100"/>
          </a:xfrm>
        </p:grpSpPr>
        <p:sp>
          <p:nvSpPr>
            <p:cNvPr id="257" name="Rectangle 80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8" name="Rectangle 81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9" name="Rectangle 82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60" name="Rectangle 83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261" name="Line 88"/>
          <p:cNvSpPr>
            <a:spLocks noChangeShapeType="1"/>
          </p:cNvSpPr>
          <p:nvPr/>
        </p:nvSpPr>
        <p:spPr bwMode="auto">
          <a:xfrm flipH="1">
            <a:off x="6631361" y="4356875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56786" y="4782325"/>
            <a:ext cx="1423987" cy="1023937"/>
            <a:chOff x="6856786" y="4782325"/>
            <a:chExt cx="1423987" cy="1023937"/>
          </a:xfrm>
        </p:grpSpPr>
        <p:sp>
          <p:nvSpPr>
            <p:cNvPr id="262" name="Line 89"/>
            <p:cNvSpPr>
              <a:spLocks noChangeShapeType="1"/>
            </p:cNvSpPr>
            <p:nvPr/>
          </p:nvSpPr>
          <p:spPr bwMode="auto">
            <a:xfrm>
              <a:off x="6856786" y="4782325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</a:pPr>
              <a:endParaRPr lang="en-US" sz="200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24" name="Text Box 53"/>
            <p:cNvSpPr txBox="1">
              <a:spLocks noChangeArrowheads="1"/>
            </p:cNvSpPr>
            <p:nvPr/>
          </p:nvSpPr>
          <p:spPr bwMode="auto">
            <a:xfrm>
              <a:off x="7217148" y="4980762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controlled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by OS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charset="0"/>
                <a:ea typeface="ＭＳ Ｐゴシック" charset="-128"/>
              </a:endParaRPr>
            </a:p>
          </p:txBody>
        </p:sp>
        <p:sp>
          <p:nvSpPr>
            <p:cNvPr id="263" name="Line 90"/>
            <p:cNvSpPr>
              <a:spLocks noChangeShapeType="1"/>
            </p:cNvSpPr>
            <p:nvPr/>
          </p:nvSpPr>
          <p:spPr bwMode="auto">
            <a:xfrm flipH="1">
              <a:off x="6858000" y="5282387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</a:pPr>
              <a:endParaRPr lang="en-US" sz="200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264" name="Text Box 56"/>
          <p:cNvSpPr txBox="1">
            <a:spLocks noChangeArrowheads="1"/>
          </p:cNvSpPr>
          <p:nvPr/>
        </p:nvSpPr>
        <p:spPr bwMode="auto">
          <a:xfrm>
            <a:off x="3794498" y="4037787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socket</a:t>
            </a:r>
          </a:p>
        </p:txBody>
      </p:sp>
      <p:sp>
        <p:nvSpPr>
          <p:cNvPr id="265" name="Line 92"/>
          <p:cNvSpPr>
            <a:spLocks noChangeShapeType="1"/>
          </p:cNvSpPr>
          <p:nvPr/>
        </p:nvSpPr>
        <p:spPr bwMode="auto">
          <a:xfrm flipV="1">
            <a:off x="2797548" y="4237812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66" name="Line 93"/>
          <p:cNvSpPr>
            <a:spLocks noChangeShapeType="1"/>
          </p:cNvSpPr>
          <p:nvPr/>
        </p:nvSpPr>
        <p:spPr bwMode="auto">
          <a:xfrm flipH="1" flipV="1">
            <a:off x="4732711" y="4226700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88938" y="4096874"/>
            <a:ext cx="6706031" cy="1649412"/>
            <a:chOff x="1188938" y="4096874"/>
            <a:chExt cx="6706031" cy="1649412"/>
          </a:xfrm>
        </p:grpSpPr>
        <p:pic>
          <p:nvPicPr>
            <p:cNvPr id="2050" name="Picture 2" descr="Image result for home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58" r="17080"/>
            <a:stretch/>
          </p:blipFill>
          <p:spPr bwMode="auto">
            <a:xfrm>
              <a:off x="1188938" y="4096874"/>
              <a:ext cx="1998618" cy="1649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Image result for home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58" r="17080"/>
            <a:stretch/>
          </p:blipFill>
          <p:spPr bwMode="auto">
            <a:xfrm flipH="1">
              <a:off x="5896351" y="4096874"/>
              <a:ext cx="1998618" cy="1649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828738" y="5141767"/>
            <a:ext cx="757849" cy="63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320258" y="3526632"/>
            <a:ext cx="1295400" cy="570242"/>
          </a:xfrm>
          <a:prstGeom prst="wedgeRoundRectCallout">
            <a:avLst>
              <a:gd name="adj1" fmla="val 94461"/>
              <a:gd name="adj2" fmla="val 8872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66" name="Rounded Rectangular Callout 65"/>
          <p:cNvSpPr/>
          <p:nvPr/>
        </p:nvSpPr>
        <p:spPr>
          <a:xfrm>
            <a:off x="320258" y="5493857"/>
            <a:ext cx="1295400" cy="570242"/>
          </a:xfrm>
          <a:prstGeom prst="wedgeRoundRectCallout">
            <a:avLst>
              <a:gd name="adj1" fmla="val 125049"/>
              <a:gd name="adj2" fmla="val -11973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Socket</a:t>
            </a:r>
          </a:p>
        </p:txBody>
      </p:sp>
    </p:spTree>
    <p:extLst>
      <p:ext uri="{BB962C8B-B14F-4D97-AF65-F5344CB8AC3E}">
        <p14:creationId xmlns:p14="http://schemas.microsoft.com/office/powerpoint/2010/main" val="13460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0.30764 -0.0071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82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1" grpId="0" animBg="1"/>
      <p:bldP spid="222" grpId="0"/>
      <p:bldP spid="223" grpId="0" animBg="1"/>
      <p:bldP spid="225" grpId="0"/>
      <p:bldP spid="238" grpId="0" animBg="1"/>
      <p:bldP spid="255" grpId="0" animBg="1"/>
      <p:bldP spid="261" grpId="0" animBg="1"/>
      <p:bldP spid="264" grpId="0"/>
      <p:bldP spid="265" grpId="0" animBg="1"/>
      <p:bldP spid="266" grpId="0" animBg="1"/>
      <p:bldP spid="7" grpId="0" animBg="1"/>
      <p:bldP spid="7" grpId="1" animBg="1"/>
      <p:bldP spid="66" grpId="0" animBg="1"/>
      <p:bldP spid="6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sz="2000" dirty="0"/>
              <a:t>Recall that a </a:t>
            </a:r>
            <a:r>
              <a:rPr lang="en-US" altLang="en-US" sz="2000" b="1" dirty="0">
                <a:solidFill>
                  <a:srgbClr val="C00000"/>
                </a:solidFill>
              </a:rPr>
              <a:t>socket</a:t>
            </a:r>
            <a:r>
              <a:rPr lang="en-US" altLang="en-US" sz="2000" dirty="0"/>
              <a:t> is the </a:t>
            </a:r>
            <a:r>
              <a:rPr lang="en-US" altLang="en-US" sz="2000" b="1" dirty="0">
                <a:solidFill>
                  <a:srgbClr val="C00000"/>
                </a:solidFill>
              </a:rPr>
              <a:t>interface</a:t>
            </a:r>
            <a:r>
              <a:rPr lang="en-US" altLang="en-US" sz="2000" dirty="0">
                <a:solidFill>
                  <a:srgbClr val="C00000"/>
                </a:solidFill>
              </a:rPr>
              <a:t> </a:t>
            </a:r>
            <a:r>
              <a:rPr lang="en-US" altLang="en-US" sz="2000" dirty="0"/>
              <a:t>between the application process and the transport layer protocol.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sz="2000" dirty="0"/>
              <a:t>For </a:t>
            </a:r>
            <a:r>
              <a:rPr lang="en-US" altLang="en-US" sz="2000" b="1" dirty="0">
                <a:solidFill>
                  <a:srgbClr val="C00000"/>
                </a:solidFill>
              </a:rPr>
              <a:t>develop</a:t>
            </a:r>
            <a:r>
              <a:rPr lang="en-US" altLang="en-US" sz="2000" dirty="0"/>
              <a:t> an application, </a:t>
            </a:r>
            <a:r>
              <a:rPr lang="en-US" altLang="en-US" sz="2000" b="1" dirty="0">
                <a:solidFill>
                  <a:srgbClr val="C00000"/>
                </a:solidFill>
              </a:rPr>
              <a:t>choose</a:t>
            </a:r>
            <a:r>
              <a:rPr lang="en-US" altLang="en-US" sz="2000" dirty="0">
                <a:solidFill>
                  <a:srgbClr val="C00000"/>
                </a:solidFill>
              </a:rPr>
              <a:t> </a:t>
            </a:r>
            <a:r>
              <a:rPr lang="en-US" altLang="en-US" sz="2000" dirty="0"/>
              <a:t>available transport layer protocol.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sz="2000" dirty="0"/>
              <a:t>Pick the protocol with the </a:t>
            </a:r>
            <a:r>
              <a:rPr lang="en-US" altLang="en-US" sz="2000" b="1" dirty="0">
                <a:solidFill>
                  <a:srgbClr val="C00000"/>
                </a:solidFill>
              </a:rPr>
              <a:t>services</a:t>
            </a:r>
            <a:r>
              <a:rPr lang="en-US" altLang="en-US" sz="2000" dirty="0">
                <a:solidFill>
                  <a:srgbClr val="C00000"/>
                </a:solidFill>
              </a:rPr>
              <a:t> </a:t>
            </a:r>
            <a:r>
              <a:rPr lang="en-US" altLang="en-US" sz="2000" dirty="0"/>
              <a:t>that best match the needs of your application.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sz="2000" b="1" dirty="0">
                <a:solidFill>
                  <a:srgbClr val="C00000"/>
                </a:solidFill>
              </a:rPr>
              <a:t>Example</a:t>
            </a:r>
            <a:r>
              <a:rPr lang="en-US" altLang="en-US" sz="2000" dirty="0"/>
              <a:t>: Choose either Train or Airplane transport for travel between two cities.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altLang="en-US" sz="2000" dirty="0"/>
              <a:t>Classify services with four parameters.</a:t>
            </a:r>
          </a:p>
          <a:p>
            <a:pPr algn="just">
              <a:lnSpc>
                <a:spcPct val="134000"/>
              </a:lnSpc>
            </a:pPr>
            <a:endParaRPr lang="en-US" altLang="en-US" sz="2600" dirty="0"/>
          </a:p>
          <a:p>
            <a:pPr algn="just">
              <a:lnSpc>
                <a:spcPct val="134000"/>
              </a:lnSpc>
            </a:pPr>
            <a:endParaRPr lang="en-US" dirty="0"/>
          </a:p>
          <a:p>
            <a:pPr lvl="1"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700" y="2201132"/>
            <a:ext cx="2362200" cy="2675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150" y="1993914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3438" y="2279258"/>
            <a:ext cx="2912361" cy="265376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862094" y="1762547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Reliable Data Transfer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91859" y="1755477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Throughput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862093" y="3543314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Timing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090421" y="3520791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69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10560</TotalTime>
  <Words>4236</Words>
  <Application>Microsoft Office PowerPoint</Application>
  <PresentationFormat>On-screen Show (4:3)</PresentationFormat>
  <Paragraphs>697</Paragraphs>
  <Slides>57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5" baseType="lpstr">
      <vt:lpstr>ＭＳ Ｐゴシック</vt:lpstr>
      <vt:lpstr>Arial</vt:lpstr>
      <vt:lpstr>Calibri</vt:lpstr>
      <vt:lpstr>Comic Sans MS</vt:lpstr>
      <vt:lpstr>Courier</vt:lpstr>
      <vt:lpstr>Courier New</vt:lpstr>
      <vt:lpstr>Gill Sans MT</vt:lpstr>
      <vt:lpstr>Open Sans</vt:lpstr>
      <vt:lpstr>Open Sans Bold</vt:lpstr>
      <vt:lpstr>Open Sans Extrabold</vt:lpstr>
      <vt:lpstr>Open Sans Light</vt:lpstr>
      <vt:lpstr>Open Sans Semibold</vt:lpstr>
      <vt:lpstr>Tahoma</vt:lpstr>
      <vt:lpstr>Times New Roman</vt:lpstr>
      <vt:lpstr>Wingdings</vt:lpstr>
      <vt:lpstr>ZapfDingbats</vt:lpstr>
      <vt:lpstr>ZapfDingbatsITC</vt:lpstr>
      <vt:lpstr>Office Theme</vt:lpstr>
      <vt:lpstr>PowerPoint Presentation</vt:lpstr>
      <vt:lpstr>Network Applications</vt:lpstr>
      <vt:lpstr>Network Applications - Examples</vt:lpstr>
      <vt:lpstr>Network Application Architecture</vt:lpstr>
      <vt:lpstr>Client-Server Architecture</vt:lpstr>
      <vt:lpstr>P2P Architecture</vt:lpstr>
      <vt:lpstr>Process Communicating</vt:lpstr>
      <vt:lpstr>Socket</vt:lpstr>
      <vt:lpstr>Transport Services to Applications</vt:lpstr>
      <vt:lpstr>Transport Services to Applications</vt:lpstr>
      <vt:lpstr>Transport Services to Applications</vt:lpstr>
      <vt:lpstr>Internet Transport Protocols Services</vt:lpstr>
      <vt:lpstr>Internet Applications</vt:lpstr>
      <vt:lpstr>Web &amp; HTTP</vt:lpstr>
      <vt:lpstr>Web </vt:lpstr>
      <vt:lpstr>Web and HTTP</vt:lpstr>
      <vt:lpstr>HTTP</vt:lpstr>
      <vt:lpstr>HTTP – Cont…</vt:lpstr>
      <vt:lpstr>HTTP - Cont...</vt:lpstr>
      <vt:lpstr>Non-persistent HTTP &amp; Persistent HTTP Connection </vt:lpstr>
      <vt:lpstr>Non-persistent &amp; Persistent Connection</vt:lpstr>
      <vt:lpstr>Non-persistent HTTP</vt:lpstr>
      <vt:lpstr>Non-persistent HTTP – Cont.…</vt:lpstr>
      <vt:lpstr>Non-persistent HTTP: Response time</vt:lpstr>
      <vt:lpstr>Persistent HTTP</vt:lpstr>
      <vt:lpstr>HTTP Message Format</vt:lpstr>
      <vt:lpstr>HTTP Request Message</vt:lpstr>
      <vt:lpstr>HTTP Request Message - Format</vt:lpstr>
      <vt:lpstr>HTTP Response Message</vt:lpstr>
      <vt:lpstr>HTTP Response Message - Format</vt:lpstr>
      <vt:lpstr>HTTP Response Status Codes</vt:lpstr>
      <vt:lpstr>User-Server interactions: Cookie</vt:lpstr>
      <vt:lpstr>Cookies - Example</vt:lpstr>
      <vt:lpstr>Web Caches (Proxy Server)</vt:lpstr>
      <vt:lpstr>Web Caches (Proxy Server) – Cont...</vt:lpstr>
      <vt:lpstr>Web Caches (Proxy Server) – Example</vt:lpstr>
      <vt:lpstr>FTP (File Transfer Protocol)</vt:lpstr>
      <vt:lpstr>FTP (File Transfer Protocol) – Cont…</vt:lpstr>
      <vt:lpstr>Electronic Mail (Email)</vt:lpstr>
      <vt:lpstr>Email - Cont…</vt:lpstr>
      <vt:lpstr>SMTP</vt:lpstr>
      <vt:lpstr>SMTP - Example</vt:lpstr>
      <vt:lpstr>Mail Access Protocols (POP3 and IMAP)</vt:lpstr>
      <vt:lpstr>POP3 – Post Office Version 3</vt:lpstr>
      <vt:lpstr>IMAP - Internet Mail Access Protocol</vt:lpstr>
      <vt:lpstr>DNS - Domain Name System</vt:lpstr>
      <vt:lpstr>DNS - Example</vt:lpstr>
      <vt:lpstr>DNS: A distributed - hierarchical database</vt:lpstr>
      <vt:lpstr>DNS – Cont…</vt:lpstr>
      <vt:lpstr>DNS - Example</vt:lpstr>
      <vt:lpstr>DNS name resolution example</vt:lpstr>
      <vt:lpstr>DNS name resolution example</vt:lpstr>
      <vt:lpstr>DNS – Cont...</vt:lpstr>
      <vt:lpstr>Socket Programming</vt:lpstr>
      <vt:lpstr>Type of Socket</vt:lpstr>
      <vt:lpstr>Outline - Summary</vt:lpstr>
      <vt:lpstr>Thank you</vt:lpstr>
    </vt:vector>
  </TitlesOfParts>
  <Company>Darshan Institute of Engg. &amp; Tech.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W5 of Computer Engineering (Why, What, When, Where, How)</dc:title>
  <dc:creator>Darshan Institute of Engg. &amp; Tech.</dc:creator>
  <cp:lastModifiedBy>Administrator</cp:lastModifiedBy>
  <cp:revision>1167</cp:revision>
  <dcterms:created xsi:type="dcterms:W3CDTF">2013-05-17T03:00:03Z</dcterms:created>
  <dcterms:modified xsi:type="dcterms:W3CDTF">2019-02-09T03:25:41Z</dcterms:modified>
</cp:coreProperties>
</file>